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1" r:id="rId1"/>
  </p:sldMasterIdLst>
  <p:notesMasterIdLst>
    <p:notesMasterId r:id="rId16"/>
  </p:notesMasterIdLst>
  <p:handoutMasterIdLst>
    <p:handoutMasterId r:id="rId17"/>
  </p:handoutMasterIdLst>
  <p:sldIdLst>
    <p:sldId id="448" r:id="rId2"/>
    <p:sldId id="460" r:id="rId3"/>
    <p:sldId id="775" r:id="rId4"/>
    <p:sldId id="2147479018" r:id="rId5"/>
    <p:sldId id="2147479019" r:id="rId6"/>
    <p:sldId id="2147479020" r:id="rId7"/>
    <p:sldId id="750" r:id="rId8"/>
    <p:sldId id="288" r:id="rId9"/>
    <p:sldId id="327" r:id="rId10"/>
    <p:sldId id="760" r:id="rId11"/>
    <p:sldId id="2147479022" r:id="rId12"/>
    <p:sldId id="2147479015" r:id="rId13"/>
    <p:sldId id="763" r:id="rId14"/>
    <p:sldId id="313" r:id="rId15"/>
  </p:sldIdLst>
  <p:sldSz cx="12192000" cy="6858000"/>
  <p:notesSz cx="6881813"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C806AF0B-6223-4F20-A5FA-9C0E77C61C72}">
          <p14:sldIdLst>
            <p14:sldId id="448"/>
            <p14:sldId id="460"/>
            <p14:sldId id="775"/>
            <p14:sldId id="2147479018"/>
            <p14:sldId id="2147479019"/>
            <p14:sldId id="2147479020"/>
            <p14:sldId id="750"/>
            <p14:sldId id="288"/>
            <p14:sldId id="327"/>
            <p14:sldId id="760"/>
            <p14:sldId id="2147479022"/>
            <p14:sldId id="2147479015"/>
            <p14:sldId id="763"/>
            <p14:sldId id="313"/>
          </p14:sldIdLst>
        </p14:section>
        <p14:section name="Section sans titre" id="{60E1B469-4CC1-4332-AE4F-7A49DF36D1C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00"/>
    <a:srgbClr val="558ED5"/>
    <a:srgbClr val="D0D8E8"/>
    <a:srgbClr val="FF9999"/>
    <a:srgbClr val="99FF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4303" autoAdjust="0"/>
  </p:normalViewPr>
  <p:slideViewPr>
    <p:cSldViewPr snapToGrid="0">
      <p:cViewPr varScale="1">
        <p:scale>
          <a:sx n="70" d="100"/>
          <a:sy n="70" d="100"/>
        </p:scale>
        <p:origin x="476" y="60"/>
      </p:cViewPr>
      <p:guideLst>
        <p:guide orient="horz" pos="2160"/>
        <p:guide pos="3840"/>
      </p:guideLst>
    </p:cSldViewPr>
  </p:slideViewPr>
  <p:outlineViewPr>
    <p:cViewPr>
      <p:scale>
        <a:sx n="33" d="100"/>
        <a:sy n="33" d="100"/>
      </p:scale>
      <p:origin x="0" y="-285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082"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data%20-%202026-03-25T061505.471.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ownloads\data%20-%202026-03-25T061505.471.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Downloads\data%20-%202026-03-25T061505.471.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LL\Downloads\data%20-%202026-03-25T061505.471.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ELL\Downloads\data%20-%202026-03-25T061505.471.xls"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Feuil2!$U$16</c:f>
              <c:strCache>
                <c:ptCount val="1"/>
                <c:pt idx="0">
                  <c:v>Moins de 5ans</c:v>
                </c:pt>
              </c:strCache>
            </c:strRef>
          </c:tx>
          <c:spPr>
            <a:solidFill>
              <a:schemeClr val="accent1"/>
            </a:solidFill>
            <a:ln>
              <a:solidFill>
                <a:sysClr val="windowText" lastClr="000000"/>
              </a:solidFill>
            </a:ln>
            <a:effectLst/>
          </c:spPr>
          <c:invertIfNegative val="0"/>
          <c:dLbls>
            <c:numFmt formatCode="0%" sourceLinked="0"/>
            <c:spPr>
              <a:solidFill>
                <a:srgbClr val="FFDB69"/>
              </a:solidFill>
              <a:ln>
                <a:noFill/>
              </a:ln>
              <a:effectLst/>
            </c:spPr>
            <c:txPr>
              <a:bodyPr rot="0" spcFirstLastPara="1" vertOverflow="ellipsis" vert="horz" wrap="square" anchor="ctr" anchorCtr="1"/>
              <a:lstStyle/>
              <a:p>
                <a:pPr>
                  <a:defRPr sz="20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Feuil2!$T$17:$T$21</c:f>
              <c:strCache>
                <c:ptCount val="5"/>
                <c:pt idx="0">
                  <c:v>Population</c:v>
                </c:pt>
                <c:pt idx="1">
                  <c:v>Consultations</c:v>
                </c:pt>
                <c:pt idx="2">
                  <c:v>Cas confirmés</c:v>
                </c:pt>
                <c:pt idx="3">
                  <c:v>Cas graves</c:v>
                </c:pt>
                <c:pt idx="4">
                  <c:v>Décès paludisme</c:v>
                </c:pt>
              </c:strCache>
            </c:strRef>
          </c:cat>
          <c:val>
            <c:numRef>
              <c:f>Feuil2!$U$17:$U$21</c:f>
              <c:numCache>
                <c:formatCode>0.0%</c:formatCode>
                <c:ptCount val="5"/>
                <c:pt idx="0">
                  <c:v>0.15800538557089852</c:v>
                </c:pt>
                <c:pt idx="1">
                  <c:v>0.25492480076567675</c:v>
                </c:pt>
                <c:pt idx="2">
                  <c:v>0.35772227080924401</c:v>
                </c:pt>
                <c:pt idx="3">
                  <c:v>0.33763190385752112</c:v>
                </c:pt>
                <c:pt idx="4">
                  <c:v>0.71605896043444528</c:v>
                </c:pt>
              </c:numCache>
            </c:numRef>
          </c:val>
          <c:extLst>
            <c:ext xmlns:c16="http://schemas.microsoft.com/office/drawing/2014/chart" uri="{C3380CC4-5D6E-409C-BE32-E72D297353CC}">
              <c16:uniqueId val="{00000000-04D5-4F1E-B273-BC7F22173A0E}"/>
            </c:ext>
          </c:extLst>
        </c:ser>
        <c:ser>
          <c:idx val="1"/>
          <c:order val="1"/>
          <c:tx>
            <c:strRef>
              <c:f>Feuil2!$V$16</c:f>
              <c:strCache>
                <c:ptCount val="1"/>
                <c:pt idx="0">
                  <c:v>Femmes enceintes</c:v>
                </c:pt>
              </c:strCache>
            </c:strRef>
          </c:tx>
          <c:spPr>
            <a:solidFill>
              <a:schemeClr val="accent2"/>
            </a:solidFill>
            <a:ln>
              <a:solidFill>
                <a:sysClr val="windowText" lastClr="000000"/>
              </a:solid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Feuil2!$T$17:$T$21</c:f>
              <c:strCache>
                <c:ptCount val="5"/>
                <c:pt idx="0">
                  <c:v>Population</c:v>
                </c:pt>
                <c:pt idx="1">
                  <c:v>Consultations</c:v>
                </c:pt>
                <c:pt idx="2">
                  <c:v>Cas confirmés</c:v>
                </c:pt>
                <c:pt idx="3">
                  <c:v>Cas graves</c:v>
                </c:pt>
                <c:pt idx="4">
                  <c:v>Décès paludisme</c:v>
                </c:pt>
              </c:strCache>
            </c:strRef>
          </c:cat>
          <c:val>
            <c:numRef>
              <c:f>Feuil2!$V$17:$V$21</c:f>
              <c:numCache>
                <c:formatCode>0.0%</c:formatCode>
                <c:ptCount val="5"/>
                <c:pt idx="0">
                  <c:v>3.7069926199486757E-2</c:v>
                </c:pt>
                <c:pt idx="1">
                  <c:v>8.6023589026765712E-2</c:v>
                </c:pt>
                <c:pt idx="2">
                  <c:v>6.7601110200151943E-2</c:v>
                </c:pt>
                <c:pt idx="3">
                  <c:v>0.11522430796745352</c:v>
                </c:pt>
                <c:pt idx="4">
                  <c:v>3.1807602792862683E-2</c:v>
                </c:pt>
              </c:numCache>
            </c:numRef>
          </c:val>
          <c:extLst>
            <c:ext xmlns:c16="http://schemas.microsoft.com/office/drawing/2014/chart" uri="{C3380CC4-5D6E-409C-BE32-E72D297353CC}">
              <c16:uniqueId val="{00000001-04D5-4F1E-B273-BC7F22173A0E}"/>
            </c:ext>
          </c:extLst>
        </c:ser>
        <c:ser>
          <c:idx val="2"/>
          <c:order val="2"/>
          <c:tx>
            <c:strRef>
              <c:f>Feuil2!$W$16</c:f>
              <c:strCache>
                <c:ptCount val="1"/>
                <c:pt idx="0">
                  <c:v>5ans et Plus</c:v>
                </c:pt>
              </c:strCache>
            </c:strRef>
          </c:tx>
          <c:spPr>
            <a:solidFill>
              <a:schemeClr val="bg2">
                <a:lumMod val="75000"/>
              </a:schemeClr>
            </a:solidFill>
            <a:ln>
              <a:solidFill>
                <a:sysClr val="windowText" lastClr="000000"/>
              </a:solid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Feuil2!$T$17:$T$21</c:f>
              <c:strCache>
                <c:ptCount val="5"/>
                <c:pt idx="0">
                  <c:v>Population</c:v>
                </c:pt>
                <c:pt idx="1">
                  <c:v>Consultations</c:v>
                </c:pt>
                <c:pt idx="2">
                  <c:v>Cas confirmés</c:v>
                </c:pt>
                <c:pt idx="3">
                  <c:v>Cas graves</c:v>
                </c:pt>
                <c:pt idx="4">
                  <c:v>Décès paludisme</c:v>
                </c:pt>
              </c:strCache>
            </c:strRef>
          </c:cat>
          <c:val>
            <c:numRef>
              <c:f>Feuil2!$W$17:$W$21</c:f>
              <c:numCache>
                <c:formatCode>0.0%</c:formatCode>
                <c:ptCount val="5"/>
                <c:pt idx="0">
                  <c:v>0.80492468822961472</c:v>
                </c:pt>
                <c:pt idx="1">
                  <c:v>0.65905161020755754</c:v>
                </c:pt>
                <c:pt idx="2">
                  <c:v>0.57465166068465079</c:v>
                </c:pt>
                <c:pt idx="3">
                  <c:v>0.5471437881750254</c:v>
                </c:pt>
                <c:pt idx="4">
                  <c:v>0.25213343677269201</c:v>
                </c:pt>
              </c:numCache>
            </c:numRef>
          </c:val>
          <c:extLst>
            <c:ext xmlns:c16="http://schemas.microsoft.com/office/drawing/2014/chart" uri="{C3380CC4-5D6E-409C-BE32-E72D297353CC}">
              <c16:uniqueId val="{00000002-04D5-4F1E-B273-BC7F22173A0E}"/>
            </c:ext>
          </c:extLst>
        </c:ser>
        <c:dLbls>
          <c:dLblPos val="outEnd"/>
          <c:showLegendKey val="0"/>
          <c:showVal val="1"/>
          <c:showCatName val="0"/>
          <c:showSerName val="0"/>
          <c:showPercent val="0"/>
          <c:showBubbleSize val="0"/>
        </c:dLbls>
        <c:gapWidth val="100"/>
        <c:axId val="1711442751"/>
        <c:axId val="1711439871"/>
      </c:barChart>
      <c:catAx>
        <c:axId val="1711442751"/>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11439871"/>
        <c:crosses val="autoZero"/>
        <c:auto val="1"/>
        <c:lblAlgn val="ctr"/>
        <c:lblOffset val="100"/>
        <c:noMultiLvlLbl val="0"/>
      </c:catAx>
      <c:valAx>
        <c:axId val="1711439871"/>
        <c:scaling>
          <c:orientation val="minMax"/>
          <c:max val="0.85000000000000009"/>
        </c:scaling>
        <c:delete val="1"/>
        <c:axPos val="l"/>
        <c:numFmt formatCode="0%" sourceLinked="0"/>
        <c:majorTickMark val="out"/>
        <c:minorTickMark val="none"/>
        <c:tickLblPos val="nextTo"/>
        <c:crossAx val="1711442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barChart>
        <c:barDir val="col"/>
        <c:grouping val="clustered"/>
        <c:varyColors val="0"/>
        <c:ser>
          <c:idx val="0"/>
          <c:order val="0"/>
          <c:tx>
            <c:strRef>
              <c:f>'Feuil2 (2)'!$T$16</c:f>
              <c:strCache>
                <c:ptCount val="1"/>
                <c:pt idx="0">
                  <c:v>Incidence pour 1000 habitants</c:v>
                </c:pt>
              </c:strCache>
            </c:strRef>
          </c:tx>
          <c:spPr>
            <a:solidFill>
              <a:schemeClr val="accent1"/>
            </a:solidFill>
            <a:ln>
              <a:solidFill>
                <a:sysClr val="windowText" lastClr="000000"/>
              </a:solidFill>
            </a:ln>
            <a:effectLst/>
          </c:spPr>
          <c:invertIfNegative val="0"/>
          <c:dLbls>
            <c:dLbl>
              <c:idx val="0"/>
              <c:spPr>
                <a:solidFill>
                  <a:srgbClr val="FFDB69"/>
                </a:solid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0-0A44-41D1-80B1-5B7E3D6F1D3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 (2)'!$S$17:$S$19</c:f>
              <c:strCache>
                <c:ptCount val="3"/>
                <c:pt idx="0">
                  <c:v>Moins de 5ans</c:v>
                </c:pt>
                <c:pt idx="1">
                  <c:v>Femmes enceintes</c:v>
                </c:pt>
                <c:pt idx="2">
                  <c:v>5ans et Plus</c:v>
                </c:pt>
              </c:strCache>
            </c:strRef>
          </c:cat>
          <c:val>
            <c:numRef>
              <c:f>'Feuil2 (2)'!$T$17:$T$19</c:f>
              <c:numCache>
                <c:formatCode>0</c:formatCode>
                <c:ptCount val="3"/>
                <c:pt idx="0">
                  <c:v>224.07917238218536</c:v>
                </c:pt>
                <c:pt idx="1">
                  <c:v>180.49264519285717</c:v>
                </c:pt>
                <c:pt idx="2">
                  <c:v>70.660518657067328</c:v>
                </c:pt>
              </c:numCache>
            </c:numRef>
          </c:val>
          <c:extLst>
            <c:ext xmlns:c16="http://schemas.microsoft.com/office/drawing/2014/chart" uri="{C3380CC4-5D6E-409C-BE32-E72D297353CC}">
              <c16:uniqueId val="{00000001-0A44-41D1-80B1-5B7E3D6F1D36}"/>
            </c:ext>
          </c:extLst>
        </c:ser>
        <c:dLbls>
          <c:showLegendKey val="0"/>
          <c:showVal val="0"/>
          <c:showCatName val="0"/>
          <c:showSerName val="0"/>
          <c:showPercent val="0"/>
          <c:showBubbleSize val="0"/>
        </c:dLbls>
        <c:gapWidth val="219"/>
        <c:overlap val="-27"/>
        <c:axId val="1711440831"/>
        <c:axId val="1711429519"/>
      </c:barChart>
      <c:catAx>
        <c:axId val="1711440831"/>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sz="1200"/>
                  <a:t>Groupe dâge</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11429519"/>
        <c:crosses val="autoZero"/>
        <c:auto val="1"/>
        <c:lblAlgn val="ctr"/>
        <c:lblOffset val="100"/>
        <c:noMultiLvlLbl val="0"/>
      </c:catAx>
      <c:valAx>
        <c:axId val="1711429519"/>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sz="1200"/>
                  <a:t>Taux d'incidence/1000 hbts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0"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11440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fr-FR" dirty="0"/>
              <a:t>Mortalité pour 100 000 habitants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barChart>
        <c:barDir val="col"/>
        <c:grouping val="clustered"/>
        <c:varyColors val="0"/>
        <c:ser>
          <c:idx val="0"/>
          <c:order val="0"/>
          <c:tx>
            <c:strRef>
              <c:f>'Feuil2 (2)'!$U$16</c:f>
              <c:strCache>
                <c:ptCount val="1"/>
                <c:pt idx="0">
                  <c:v>Mortalité pour 100000 habitants</c:v>
                </c:pt>
              </c:strCache>
            </c:strRef>
          </c:tx>
          <c:spPr>
            <a:solidFill>
              <a:schemeClr val="accent1"/>
            </a:solidFill>
            <a:ln>
              <a:solidFill>
                <a:sysClr val="windowText" lastClr="000000"/>
              </a:solidFill>
            </a:ln>
            <a:effectLst/>
          </c:spPr>
          <c:invertIfNegative val="0"/>
          <c:dLbls>
            <c:dLbl>
              <c:idx val="0"/>
              <c:spPr>
                <a:solidFill>
                  <a:srgbClr val="FFDB69"/>
                </a:solidFill>
                <a:ln>
                  <a:noFill/>
                </a:ln>
                <a:effectLst/>
              </c:spPr>
              <c:txPr>
                <a:bodyPr rot="0" spcFirstLastPara="1" vertOverflow="ellipsis" vert="horz" wrap="square" anchor="ctr" anchorCtr="1"/>
                <a:lstStyle/>
                <a:p>
                  <a:pPr>
                    <a:defRPr sz="20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0-D97E-4CB1-B318-41D61638B86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 (2)'!$S$17:$S$19</c:f>
              <c:strCache>
                <c:ptCount val="3"/>
                <c:pt idx="0">
                  <c:v>Moins de 5ans</c:v>
                </c:pt>
                <c:pt idx="1">
                  <c:v>Femmes enceintes</c:v>
                </c:pt>
                <c:pt idx="2">
                  <c:v>5ans et Plus</c:v>
                </c:pt>
              </c:strCache>
            </c:strRef>
          </c:cat>
          <c:val>
            <c:numRef>
              <c:f>'Feuil2 (2)'!$U$17:$U$19</c:f>
              <c:numCache>
                <c:formatCode>0</c:formatCode>
                <c:ptCount val="3"/>
                <c:pt idx="0">
                  <c:v>19.767395790165775</c:v>
                </c:pt>
                <c:pt idx="1">
                  <c:v>3.742672121839496</c:v>
                </c:pt>
                <c:pt idx="2">
                  <c:v>1.3663053216499235</c:v>
                </c:pt>
              </c:numCache>
            </c:numRef>
          </c:val>
          <c:extLst>
            <c:ext xmlns:c16="http://schemas.microsoft.com/office/drawing/2014/chart" uri="{C3380CC4-5D6E-409C-BE32-E72D297353CC}">
              <c16:uniqueId val="{00000001-D97E-4CB1-B318-41D61638B86A}"/>
            </c:ext>
          </c:extLst>
        </c:ser>
        <c:dLbls>
          <c:showLegendKey val="0"/>
          <c:showVal val="0"/>
          <c:showCatName val="0"/>
          <c:showSerName val="0"/>
          <c:showPercent val="0"/>
          <c:showBubbleSize val="0"/>
        </c:dLbls>
        <c:gapWidth val="219"/>
        <c:overlap val="-27"/>
        <c:axId val="1711440831"/>
        <c:axId val="1711429519"/>
      </c:barChart>
      <c:catAx>
        <c:axId val="1711440831"/>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Groupe dâge</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11429519"/>
        <c:crosses val="autoZero"/>
        <c:auto val="1"/>
        <c:lblAlgn val="ctr"/>
        <c:lblOffset val="100"/>
        <c:noMultiLvlLbl val="0"/>
      </c:catAx>
      <c:valAx>
        <c:axId val="1711429519"/>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Taux de mortalité/100000 hbts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0"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11440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lineChart>
        <c:grouping val="standard"/>
        <c:varyColors val="0"/>
        <c:ser>
          <c:idx val="1"/>
          <c:order val="0"/>
          <c:tx>
            <c:strRef>
              <c:f>'Feuil2 (2)'!$M$16</c:f>
              <c:strCache>
                <c:ptCount val="1"/>
                <c:pt idx="0">
                  <c:v>Mortalité pour 100000/hbts 0-59 mois</c:v>
                </c:pt>
              </c:strCache>
            </c:strRef>
          </c:tx>
          <c:spPr>
            <a:ln w="28575" cap="rnd">
              <a:solidFill>
                <a:schemeClr val="accent2"/>
              </a:solidFill>
              <a:round/>
            </a:ln>
            <a:effectLst/>
          </c:spPr>
          <c:marker>
            <c:symbol val="none"/>
          </c:marker>
          <c:cat>
            <c:numRef>
              <c:f>'Feuil2 (2)'!$L$17:$L$21</c:f>
              <c:numCache>
                <c:formatCode>General</c:formatCode>
                <c:ptCount val="5"/>
                <c:pt idx="0">
                  <c:v>2021</c:v>
                </c:pt>
                <c:pt idx="1">
                  <c:v>2022</c:v>
                </c:pt>
                <c:pt idx="2">
                  <c:v>2023</c:v>
                </c:pt>
                <c:pt idx="3">
                  <c:v>2024</c:v>
                </c:pt>
                <c:pt idx="4">
                  <c:v>2025</c:v>
                </c:pt>
              </c:numCache>
            </c:numRef>
          </c:cat>
          <c:val>
            <c:numRef>
              <c:f>'Feuil2 (2)'!$M$17:$M$21</c:f>
              <c:numCache>
                <c:formatCode>0</c:formatCode>
                <c:ptCount val="5"/>
                <c:pt idx="0">
                  <c:v>61.218279030234726</c:v>
                </c:pt>
                <c:pt idx="1">
                  <c:v>40.206449683336935</c:v>
                </c:pt>
                <c:pt idx="2">
                  <c:v>26.821973561261299</c:v>
                </c:pt>
                <c:pt idx="3">
                  <c:v>29.478562952331874</c:v>
                </c:pt>
                <c:pt idx="4">
                  <c:v>19.767395790165775</c:v>
                </c:pt>
              </c:numCache>
            </c:numRef>
          </c:val>
          <c:smooth val="0"/>
          <c:extLst>
            <c:ext xmlns:c16="http://schemas.microsoft.com/office/drawing/2014/chart" uri="{C3380CC4-5D6E-409C-BE32-E72D297353CC}">
              <c16:uniqueId val="{00000000-2464-48A2-A8D2-51B6CA16DEAA}"/>
            </c:ext>
          </c:extLst>
        </c:ser>
        <c:dLbls>
          <c:showLegendKey val="0"/>
          <c:showVal val="0"/>
          <c:showCatName val="0"/>
          <c:showSerName val="0"/>
          <c:showPercent val="0"/>
          <c:showBubbleSize val="0"/>
        </c:dLbls>
        <c:smooth val="0"/>
        <c:axId val="1781292975"/>
        <c:axId val="1781294895"/>
      </c:lineChart>
      <c:catAx>
        <c:axId val="1781292975"/>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Année</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81294895"/>
        <c:crosses val="autoZero"/>
        <c:auto val="1"/>
        <c:lblAlgn val="ctr"/>
        <c:lblOffset val="100"/>
        <c:noMultiLvlLbl val="0"/>
      </c:catAx>
      <c:valAx>
        <c:axId val="1781294895"/>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Mortalité pour 100000/hbts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81292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Incidence/1000 habitants 0-59 mois</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autoTitleDeleted val="0"/>
    <c:plotArea>
      <c:layout/>
      <c:lineChart>
        <c:grouping val="standard"/>
        <c:varyColors val="0"/>
        <c:ser>
          <c:idx val="1"/>
          <c:order val="0"/>
          <c:tx>
            <c:strRef>
              <c:f>'Feuil2 (2)'!$M$2</c:f>
              <c:strCache>
                <c:ptCount val="1"/>
                <c:pt idx="0">
                  <c:v>Incidence/1000 0-59 mois</c:v>
                </c:pt>
              </c:strCache>
            </c:strRef>
          </c:tx>
          <c:spPr>
            <a:ln w="28575" cap="rnd">
              <a:solidFill>
                <a:schemeClr val="accent2"/>
              </a:solidFill>
              <a:round/>
            </a:ln>
            <a:effectLst/>
          </c:spPr>
          <c:marker>
            <c:symbol val="none"/>
          </c:marker>
          <c:cat>
            <c:numRef>
              <c:f>'Feuil2 (2)'!$L$17:$L$21</c:f>
              <c:numCache>
                <c:formatCode>General</c:formatCode>
                <c:ptCount val="5"/>
                <c:pt idx="0">
                  <c:v>2021</c:v>
                </c:pt>
                <c:pt idx="1">
                  <c:v>2022</c:v>
                </c:pt>
                <c:pt idx="2">
                  <c:v>2023</c:v>
                </c:pt>
                <c:pt idx="3">
                  <c:v>2024</c:v>
                </c:pt>
                <c:pt idx="4">
                  <c:v>2025</c:v>
                </c:pt>
              </c:numCache>
            </c:numRef>
          </c:cat>
          <c:val>
            <c:numRef>
              <c:f>'Feuil2 (2)'!$M$3:$M$7</c:f>
              <c:numCache>
                <c:formatCode>0</c:formatCode>
                <c:ptCount val="5"/>
                <c:pt idx="0">
                  <c:v>265.87500746707781</c:v>
                </c:pt>
                <c:pt idx="1">
                  <c:v>260.64054631230249</c:v>
                </c:pt>
                <c:pt idx="2">
                  <c:v>230.44229233405215</c:v>
                </c:pt>
                <c:pt idx="3">
                  <c:v>228.99012252969104</c:v>
                </c:pt>
                <c:pt idx="4">
                  <c:v>224.07917238218536</c:v>
                </c:pt>
              </c:numCache>
            </c:numRef>
          </c:val>
          <c:smooth val="0"/>
          <c:extLst>
            <c:ext xmlns:c16="http://schemas.microsoft.com/office/drawing/2014/chart" uri="{C3380CC4-5D6E-409C-BE32-E72D297353CC}">
              <c16:uniqueId val="{00000000-ED20-4F87-A617-3C33AB5FD905}"/>
            </c:ext>
          </c:extLst>
        </c:ser>
        <c:dLbls>
          <c:showLegendKey val="0"/>
          <c:showVal val="0"/>
          <c:showCatName val="0"/>
          <c:showSerName val="0"/>
          <c:showPercent val="0"/>
          <c:showBubbleSize val="0"/>
        </c:dLbls>
        <c:smooth val="0"/>
        <c:axId val="1781292975"/>
        <c:axId val="1781294895"/>
      </c:lineChart>
      <c:catAx>
        <c:axId val="1781292975"/>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Année</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81294895"/>
        <c:crosses val="autoZero"/>
        <c:auto val="1"/>
        <c:lblAlgn val="ctr"/>
        <c:lblOffset val="100"/>
        <c:noMultiLvlLbl val="0"/>
      </c:catAx>
      <c:valAx>
        <c:axId val="1781294895"/>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Incidence pour 1000 habitants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crossAx val="1781292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solidFill>
            <a:schemeClr val="tx1"/>
          </a:solidFill>
          <a:latin typeface="Roboto" panose="02000000000000000000" pitchFamily="2" charset="0"/>
          <a:ea typeface="Roboto" panose="02000000000000000000" pitchFamily="2" charset="0"/>
          <a:cs typeface="Roboto" panose="02000000000000000000" pitchFamily="2"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Espace réservé de la date 2"/>
          <p:cNvSpPr>
            <a:spLocks noGrp="1"/>
          </p:cNvSpPr>
          <p:nvPr>
            <p:ph type="dt" sz="quarter" idx="1"/>
          </p:nvPr>
        </p:nvSpPr>
        <p:spPr>
          <a:xfrm>
            <a:off x="3898102" y="0"/>
            <a:ext cx="2982119" cy="466434"/>
          </a:xfrm>
          <a:prstGeom prst="rect">
            <a:avLst/>
          </a:prstGeom>
        </p:spPr>
        <p:txBody>
          <a:bodyPr vert="horz" lIns="93177" tIns="46589" rIns="93177" bIns="46589" rtlCol="0"/>
          <a:lstStyle>
            <a:lvl1pPr algn="r">
              <a:defRPr sz="1200"/>
            </a:lvl1pPr>
          </a:lstStyle>
          <a:p>
            <a:fld id="{7B10E8FE-9E29-45E6-AF69-A65145CCBB5F}" type="datetimeFigureOut">
              <a:rPr lang="en-US" smtClean="0"/>
              <a:t>3/25/2026</a:t>
            </a:fld>
            <a:endParaRPr lang="en-US"/>
          </a:p>
        </p:txBody>
      </p:sp>
      <p:sp>
        <p:nvSpPr>
          <p:cNvPr id="4" name="Espace réservé du pied de page 3"/>
          <p:cNvSpPr>
            <a:spLocks noGrp="1"/>
          </p:cNvSpPr>
          <p:nvPr>
            <p:ph type="ftr" sz="quarter" idx="2"/>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98102" y="8829968"/>
            <a:ext cx="2982119" cy="466433"/>
          </a:xfrm>
          <a:prstGeom prst="rect">
            <a:avLst/>
          </a:prstGeom>
        </p:spPr>
        <p:txBody>
          <a:bodyPr vert="horz" lIns="93177" tIns="46589" rIns="93177" bIns="46589" rtlCol="0" anchor="b"/>
          <a:lstStyle>
            <a:lvl1pPr algn="r">
              <a:defRPr sz="1200"/>
            </a:lvl1pPr>
          </a:lstStyle>
          <a:p>
            <a:fld id="{B99E238E-516A-4B50-9FB1-2E2AB798D898}" type="slidenum">
              <a:rPr lang="en-US" smtClean="0"/>
              <a:t>‹N°›</a:t>
            </a:fld>
            <a:endParaRPr lang="en-US"/>
          </a:p>
        </p:txBody>
      </p:sp>
    </p:spTree>
    <p:extLst>
      <p:ext uri="{BB962C8B-B14F-4D97-AF65-F5344CB8AC3E}">
        <p14:creationId xmlns:p14="http://schemas.microsoft.com/office/powerpoint/2010/main" val="885648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fr-FR"/>
          </a:p>
        </p:txBody>
      </p:sp>
      <p:sp>
        <p:nvSpPr>
          <p:cNvPr id="3" name="Espace réservé de la date 2"/>
          <p:cNvSpPr>
            <a:spLocks noGrp="1"/>
          </p:cNvSpPr>
          <p:nvPr>
            <p:ph type="dt" idx="1"/>
          </p:nvPr>
        </p:nvSpPr>
        <p:spPr>
          <a:xfrm>
            <a:off x="3898102" y="0"/>
            <a:ext cx="2982119" cy="466434"/>
          </a:xfrm>
          <a:prstGeom prst="rect">
            <a:avLst/>
          </a:prstGeom>
        </p:spPr>
        <p:txBody>
          <a:bodyPr vert="horz" lIns="93177" tIns="46589" rIns="93177" bIns="46589" rtlCol="0"/>
          <a:lstStyle>
            <a:lvl1pPr algn="r">
              <a:defRPr sz="1200"/>
            </a:lvl1pPr>
          </a:lstStyle>
          <a:p>
            <a:fld id="{9EA88001-3E65-430E-AE0D-DDF32A7FC2A5}" type="datetimeFigureOut">
              <a:rPr lang="fr-FR" smtClean="0"/>
              <a:t>25/03/2026</a:t>
            </a:fld>
            <a:endParaRPr lang="fr-FR"/>
          </a:p>
        </p:txBody>
      </p:sp>
      <p:sp>
        <p:nvSpPr>
          <p:cNvPr id="4" name="Espace réservé de l'image des diapositives 3"/>
          <p:cNvSpPr>
            <a:spLocks noGrp="1" noRot="1" noChangeAspect="1"/>
          </p:cNvSpPr>
          <p:nvPr>
            <p:ph type="sldImg" idx="2"/>
          </p:nvPr>
        </p:nvSpPr>
        <p:spPr>
          <a:xfrm>
            <a:off x="654050" y="1162050"/>
            <a:ext cx="5573713" cy="3136900"/>
          </a:xfrm>
          <a:prstGeom prst="rect">
            <a:avLst/>
          </a:prstGeom>
          <a:noFill/>
          <a:ln w="12700">
            <a:solidFill>
              <a:prstClr val="black"/>
            </a:solidFill>
          </a:ln>
        </p:spPr>
        <p:txBody>
          <a:bodyPr vert="horz" lIns="93177" tIns="46589" rIns="93177" bIns="46589" rtlCol="0" anchor="ctr"/>
          <a:lstStyle/>
          <a:p>
            <a:endParaRPr lang="fr-FR"/>
          </a:p>
        </p:txBody>
      </p:sp>
      <p:sp>
        <p:nvSpPr>
          <p:cNvPr id="5" name="Espace réservé des commentaires 4"/>
          <p:cNvSpPr>
            <a:spLocks noGrp="1"/>
          </p:cNvSpPr>
          <p:nvPr>
            <p:ph type="body" sz="quarter" idx="3"/>
          </p:nvPr>
        </p:nvSpPr>
        <p:spPr>
          <a:xfrm>
            <a:off x="688182" y="4473892"/>
            <a:ext cx="5505450" cy="3660458"/>
          </a:xfrm>
          <a:prstGeom prst="rect">
            <a:avLst/>
          </a:prstGeom>
        </p:spPr>
        <p:txBody>
          <a:bodyPr vert="horz" lIns="93177" tIns="46589" rIns="93177" bIns="46589"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968"/>
            <a:ext cx="2982119" cy="466433"/>
          </a:xfrm>
          <a:prstGeom prst="rect">
            <a:avLst/>
          </a:prstGeom>
        </p:spPr>
        <p:txBody>
          <a:bodyPr vert="horz" lIns="93177" tIns="46589" rIns="93177" bIns="46589"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98102" y="8829968"/>
            <a:ext cx="2982119" cy="466433"/>
          </a:xfrm>
          <a:prstGeom prst="rect">
            <a:avLst/>
          </a:prstGeom>
        </p:spPr>
        <p:txBody>
          <a:bodyPr vert="horz" lIns="93177" tIns="46589" rIns="93177" bIns="46589" rtlCol="0" anchor="b"/>
          <a:lstStyle>
            <a:lvl1pPr algn="r">
              <a:defRPr sz="1200"/>
            </a:lvl1pPr>
          </a:lstStyle>
          <a:p>
            <a:fld id="{61719400-B951-4A68-B4DE-74EDD8CE6D7E}" type="slidenum">
              <a:rPr lang="fr-FR" smtClean="0"/>
              <a:t>‹N°›</a:t>
            </a:fld>
            <a:endParaRPr lang="fr-FR"/>
          </a:p>
        </p:txBody>
      </p:sp>
    </p:spTree>
    <p:extLst>
      <p:ext uri="{BB962C8B-B14F-4D97-AF65-F5344CB8AC3E}">
        <p14:creationId xmlns:p14="http://schemas.microsoft.com/office/powerpoint/2010/main" val="2141788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M" dirty="0"/>
          </a:p>
        </p:txBody>
      </p:sp>
      <p:sp>
        <p:nvSpPr>
          <p:cNvPr id="4" name="Espace réservé du numéro de diapositive 3"/>
          <p:cNvSpPr>
            <a:spLocks noGrp="1"/>
          </p:cNvSpPr>
          <p:nvPr>
            <p:ph type="sldNum" sz="quarter" idx="5"/>
          </p:nvPr>
        </p:nvSpPr>
        <p:spPr/>
        <p:txBody>
          <a:bodyPr/>
          <a:lstStyle/>
          <a:p>
            <a:fld id="{61719400-B951-4A68-B4DE-74EDD8CE6D7E}" type="slidenum">
              <a:rPr lang="fr-FR" smtClean="0"/>
              <a:t>2</a:t>
            </a:fld>
            <a:endParaRPr lang="fr-FR"/>
          </a:p>
        </p:txBody>
      </p:sp>
    </p:spTree>
    <p:extLst>
      <p:ext uri="{BB962C8B-B14F-4D97-AF65-F5344CB8AC3E}">
        <p14:creationId xmlns:p14="http://schemas.microsoft.com/office/powerpoint/2010/main" val="55666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0" name="Google Shape;81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86" name="Google Shape;58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8008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46" name="Google Shape;74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9986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a:extLst>
            <a:ext uri="{FF2B5EF4-FFF2-40B4-BE49-F238E27FC236}">
              <a16:creationId xmlns:a16="http://schemas.microsoft.com/office/drawing/2014/main" id="{B4E40D10-16AE-0812-B877-CE90098EC2FF}"/>
            </a:ext>
          </a:extLst>
        </p:cNvPr>
        <p:cNvGrpSpPr/>
        <p:nvPr/>
      </p:nvGrpSpPr>
      <p:grpSpPr>
        <a:xfrm>
          <a:off x="0" y="0"/>
          <a:ext cx="0" cy="0"/>
          <a:chOff x="0" y="0"/>
          <a:chExt cx="0" cy="0"/>
        </a:xfrm>
      </p:grpSpPr>
      <p:sp>
        <p:nvSpPr>
          <p:cNvPr id="745" name="Google Shape;745;p26:notes">
            <a:extLst>
              <a:ext uri="{FF2B5EF4-FFF2-40B4-BE49-F238E27FC236}">
                <a16:creationId xmlns:a16="http://schemas.microsoft.com/office/drawing/2014/main" id="{06237145-848A-0F16-5B35-D1BDD64518C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46" name="Google Shape;746;p26:notes">
            <a:extLst>
              <a:ext uri="{FF2B5EF4-FFF2-40B4-BE49-F238E27FC236}">
                <a16:creationId xmlns:a16="http://schemas.microsoft.com/office/drawing/2014/main" id="{5796B438-8BF3-D0BE-7135-283792E86C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0694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58:notes"/>
          <p:cNvSpPr>
            <a:spLocks noGrp="1" noRot="1" noChangeAspect="1"/>
          </p:cNvSpPr>
          <p:nvPr>
            <p:ph type="sldImg" idx="2"/>
          </p:nvPr>
        </p:nvSpPr>
        <p:spPr>
          <a:xfrm>
            <a:off x="654050" y="1162050"/>
            <a:ext cx="5573713"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58:notes"/>
          <p:cNvSpPr txBox="1">
            <a:spLocks noGrp="1"/>
          </p:cNvSpPr>
          <p:nvPr>
            <p:ph type="body" idx="1"/>
          </p:nvPr>
        </p:nvSpPr>
        <p:spPr>
          <a:xfrm>
            <a:off x="688182" y="4473892"/>
            <a:ext cx="5505450" cy="3660458"/>
          </a:xfrm>
          <a:prstGeom prst="rect">
            <a:avLst/>
          </a:prstGeom>
          <a:noFill/>
          <a:ln>
            <a:noFill/>
          </a:ln>
        </p:spPr>
        <p:txBody>
          <a:bodyPr spcFirstLastPara="1" wrap="square" lIns="93162" tIns="46568" rIns="93162" bIns="46568" anchor="t" anchorCtr="0">
            <a:normAutofit/>
          </a:bodyPr>
          <a:lstStyle/>
          <a:p>
            <a:endParaRPr/>
          </a:p>
        </p:txBody>
      </p:sp>
      <p:sp>
        <p:nvSpPr>
          <p:cNvPr id="648" name="Google Shape;648;p58:notes"/>
          <p:cNvSpPr txBox="1">
            <a:spLocks noGrp="1"/>
          </p:cNvSpPr>
          <p:nvPr>
            <p:ph type="sldNum" idx="12"/>
          </p:nvPr>
        </p:nvSpPr>
        <p:spPr>
          <a:xfrm>
            <a:off x="3898102" y="8829968"/>
            <a:ext cx="2982119" cy="466433"/>
          </a:xfrm>
          <a:prstGeom prst="rect">
            <a:avLst/>
          </a:prstGeom>
          <a:noFill/>
          <a:ln>
            <a:noFill/>
          </a:ln>
        </p:spPr>
        <p:txBody>
          <a:bodyPr spcFirstLastPara="1" wrap="square" lIns="93162" tIns="46568" rIns="93162" bIns="46568" anchor="b" anchorCtr="0">
            <a:noAutofit/>
          </a:bodyPr>
          <a:lstStyle/>
          <a:p>
            <a:fld id="{00000000-1234-1234-1234-123412341234}" type="slidenum">
              <a:rPr lang="fr-FR"/>
              <a:pPr/>
              <a:t>14</a:t>
            </a:fld>
            <a:endParaRPr/>
          </a:p>
        </p:txBody>
      </p:sp>
    </p:spTree>
    <p:extLst>
      <p:ext uri="{BB962C8B-B14F-4D97-AF65-F5344CB8AC3E}">
        <p14:creationId xmlns:p14="http://schemas.microsoft.com/office/powerpoint/2010/main" val="2019554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ESSE FOUDA PROSPER LAURENT">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58975"/>
            <a:ext cx="10363200" cy="1470025"/>
          </a:xfrm>
          <a:prstGeom prst="roundRect">
            <a:avLst/>
          </a:prstGeom>
        </p:spPr>
        <p:txBody>
          <a:bodyPr/>
          <a:lstStyle>
            <a:lvl1pPr algn="ctr">
              <a:defRPr sz="4400" b="1" baseline="0">
                <a:solidFill>
                  <a:srgbClr val="FFFF00"/>
                </a:solidFill>
              </a:defRPr>
            </a:lvl1pPr>
          </a:lstStyle>
          <a:p>
            <a:r>
              <a:rPr lang="en-US" dirty="0"/>
              <a:t>Click to edit Master title style</a:t>
            </a:r>
          </a:p>
        </p:txBody>
      </p:sp>
      <p:sp>
        <p:nvSpPr>
          <p:cNvPr id="3" name="Subtitle 2"/>
          <p:cNvSpPr>
            <a:spLocks noGrp="1"/>
          </p:cNvSpPr>
          <p:nvPr>
            <p:ph type="subTitle" idx="1"/>
          </p:nvPr>
        </p:nvSpPr>
        <p:spPr>
          <a:xfrm>
            <a:off x="1828800" y="3725333"/>
            <a:ext cx="8534400" cy="11430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a:spLocks noChangeArrowheads="1"/>
          </p:cNvSpPr>
          <p:nvPr/>
        </p:nvSpPr>
        <p:spPr bwMode="auto">
          <a:xfrm>
            <a:off x="0" y="1123050"/>
            <a:ext cx="12192000" cy="356705"/>
          </a:xfrm>
          <a:prstGeom prst="rect">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a:r>
              <a:rPr lang="fr-FR" sz="2400" b="1" i="1" dirty="0">
                <a:solidFill>
                  <a:schemeClr val="bg1"/>
                </a:solidFill>
                <a:latin typeface="Arial" panose="020B0604020202020204" pitchFamily="34" charset="0"/>
                <a:cs typeface="Arial" panose="020B0604020202020204" pitchFamily="34" charset="0"/>
              </a:rPr>
              <a:t>25 MARS 2026</a:t>
            </a:r>
          </a:p>
        </p:txBody>
      </p:sp>
      <p:sp>
        <p:nvSpPr>
          <p:cNvPr id="4" name="Rectangle 3"/>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2" name="Rectangle 11"/>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4" name="Rectangle 13"/>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3" name="Rectangle 12"/>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5" name="Rectangle 4"/>
          <p:cNvSpPr/>
          <p:nvPr userDrawn="1"/>
        </p:nvSpPr>
        <p:spPr>
          <a:xfrm>
            <a:off x="5508" y="0"/>
            <a:ext cx="12186492" cy="1138773"/>
          </a:xfrm>
          <a:prstGeom prst="rect">
            <a:avLst/>
          </a:prstGeom>
          <a:solidFill>
            <a:srgbClr val="558ED5"/>
          </a:solidFill>
        </p:spPr>
        <p:txBody>
          <a:bodyPr wrap="square">
            <a:spAutoFit/>
          </a:bodyPr>
          <a:lstStyle/>
          <a:p>
            <a:pPr algn="ctr"/>
            <a:r>
              <a:rPr lang="fr-FR" sz="3400" b="1" i="1" dirty="0">
                <a:solidFill>
                  <a:srgbClr val="FFFF00"/>
                </a:solidFill>
                <a:latin typeface="Arial" panose="020B0604020202020204" pitchFamily="34" charset="0"/>
                <a:cs typeface="Arial" panose="020B0604020202020204" pitchFamily="34" charset="0"/>
              </a:rPr>
              <a:t>WEBINAIRE : INTEGRATION PALUDISME ET TUBERCULOSE</a:t>
            </a:r>
          </a:p>
        </p:txBody>
      </p:sp>
      <p:pic>
        <p:nvPicPr>
          <p:cNvPr id="16" name="Image 15">
            <a:extLst>
              <a:ext uri="{FF2B5EF4-FFF2-40B4-BE49-F238E27FC236}">
                <a16:creationId xmlns:a16="http://schemas.microsoft.com/office/drawing/2014/main" id="{79A4A49F-7BD7-6B43-CB52-784BE32E3633}"/>
              </a:ext>
            </a:extLst>
          </p:cNvPr>
          <p:cNvPicPr>
            <a:picLocks noChangeAspect="1"/>
          </p:cNvPicPr>
          <p:nvPr userDrawn="1"/>
        </p:nvPicPr>
        <p:blipFill>
          <a:blip r:embed="rId2"/>
          <a:stretch>
            <a:fillRect/>
          </a:stretch>
        </p:blipFill>
        <p:spPr>
          <a:xfrm>
            <a:off x="0" y="5164667"/>
            <a:ext cx="12192000" cy="1693333"/>
          </a:xfrm>
          <a:prstGeom prst="rect">
            <a:avLst/>
          </a:prstGeom>
        </p:spPr>
      </p:pic>
    </p:spTree>
    <p:extLst>
      <p:ext uri="{BB962C8B-B14F-4D97-AF65-F5344CB8AC3E}">
        <p14:creationId xmlns:p14="http://schemas.microsoft.com/office/powerpoint/2010/main" val="32777302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r MESSE FOUDA PROSPER LAUR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08000" y="1295400"/>
            <a:ext cx="11176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11" name="Title 1"/>
          <p:cNvSpPr>
            <a:spLocks noGrp="1"/>
          </p:cNvSpPr>
          <p:nvPr>
            <p:ph type="title"/>
          </p:nvPr>
        </p:nvSpPr>
        <p:spPr>
          <a:xfrm>
            <a:off x="0" y="1"/>
            <a:ext cx="12192000" cy="9144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solidFill>
                  <a:srgbClr val="FFFF00"/>
                </a:solidFill>
              </a:defRPr>
            </a:lvl1pPr>
          </a:lstStyle>
          <a:p>
            <a:pPr lvl="0"/>
            <a:r>
              <a:rPr lang="en-US"/>
              <a:t>Click to edit Master title style</a:t>
            </a:r>
            <a:endParaRPr lang="en-US" dirty="0"/>
          </a:p>
        </p:txBody>
      </p:sp>
      <p:sp>
        <p:nvSpPr>
          <p:cNvPr id="19" name="Slide Number Placeholder 5"/>
          <p:cNvSpPr>
            <a:spLocks noGrp="1"/>
          </p:cNvSpPr>
          <p:nvPr userDrawn="1"/>
        </p:nvSpPr>
        <p:spPr>
          <a:xfrm>
            <a:off x="11184565" y="6360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C7FAB-FB60-4D9C-9225-AECD6EFD4409}" type="slidenum">
              <a:rPr lang="en-US" sz="1800" smtClean="0">
                <a:solidFill>
                  <a:prstClr val="black"/>
                </a:solidFill>
              </a:rPr>
              <a:pPr/>
              <a:t>‹N°›</a:t>
            </a:fld>
            <a:endParaRPr lang="en-US" sz="1800">
              <a:solidFill>
                <a:prstClr val="black"/>
              </a:solidFill>
            </a:endParaRPr>
          </a:p>
        </p:txBody>
      </p:sp>
    </p:spTree>
    <p:extLst>
      <p:ext uri="{BB962C8B-B14F-4D97-AF65-F5344CB8AC3E}">
        <p14:creationId xmlns:p14="http://schemas.microsoft.com/office/powerpoint/2010/main" val="29813122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MESSE FOUDA PROSPER LAURENT">
    <p:spTree>
      <p:nvGrpSpPr>
        <p:cNvPr id="1" name=""/>
        <p:cNvGrpSpPr/>
        <p:nvPr/>
      </p:nvGrpSpPr>
      <p:grpSpPr>
        <a:xfrm>
          <a:off x="0" y="0"/>
          <a:ext cx="0" cy="0"/>
          <a:chOff x="0" y="0"/>
          <a:chExt cx="0" cy="0"/>
        </a:xfrm>
      </p:grpSpPr>
      <p:sp>
        <p:nvSpPr>
          <p:cNvPr id="2" name="Title 1"/>
          <p:cNvSpPr>
            <a:spLocks noGrp="1"/>
          </p:cNvSpPr>
          <p:nvPr>
            <p:ph type="ctrTitle"/>
          </p:nvPr>
        </p:nvSpPr>
        <p:spPr>
          <a:xfrm>
            <a:off x="1041400" y="2951181"/>
            <a:ext cx="10363200" cy="1470025"/>
          </a:xfrm>
          <a:prstGeom prst="roundRect">
            <a:avLst/>
          </a:prstGeom>
        </p:spPr>
        <p:txBody>
          <a:bodyPr/>
          <a:lstStyle>
            <a:lvl1pPr algn="ctr">
              <a:defRPr sz="4400" b="1" baseline="0">
                <a:solidFill>
                  <a:srgbClr val="FFFF00"/>
                </a:solidFill>
              </a:defRPr>
            </a:lvl1pPr>
          </a:lstStyle>
          <a:p>
            <a:r>
              <a:rPr lang="en-US" dirty="0"/>
              <a:t>Click to edit Master title style</a:t>
            </a:r>
          </a:p>
        </p:txBody>
      </p:sp>
      <p:sp>
        <p:nvSpPr>
          <p:cNvPr id="7" name="Rectangle 6"/>
          <p:cNvSpPr>
            <a:spLocks noChangeArrowheads="1"/>
          </p:cNvSpPr>
          <p:nvPr/>
        </p:nvSpPr>
        <p:spPr bwMode="auto">
          <a:xfrm>
            <a:off x="0" y="954563"/>
            <a:ext cx="12192000" cy="469900"/>
          </a:xfrm>
          <a:prstGeom prst="rect">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endParaRPr lang="en-US" altLang="en-US" sz="2400">
              <a:solidFill>
                <a:prstClr val="black"/>
              </a:solidFill>
            </a:endParaRPr>
          </a:p>
        </p:txBody>
      </p:sp>
      <p:sp>
        <p:nvSpPr>
          <p:cNvPr id="8" name="Rectangle 7"/>
          <p:cNvSpPr/>
          <p:nvPr/>
        </p:nvSpPr>
        <p:spPr>
          <a:xfrm>
            <a:off x="0" y="0"/>
            <a:ext cx="12192000" cy="969425"/>
          </a:xfrm>
          <a:prstGeom prst="rect">
            <a:avLst/>
          </a:prstGeom>
          <a:solidFill>
            <a:schemeClr val="tx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TextBox 8"/>
          <p:cNvSpPr txBox="1"/>
          <p:nvPr/>
        </p:nvSpPr>
        <p:spPr>
          <a:xfrm>
            <a:off x="228600" y="207137"/>
            <a:ext cx="11379200" cy="584775"/>
          </a:xfrm>
          <a:prstGeom prst="rect">
            <a:avLst/>
          </a:prstGeom>
          <a:noFill/>
        </p:spPr>
        <p:txBody>
          <a:bodyPr wrap="square" rtlCol="0">
            <a:spAutoFit/>
          </a:bodyPr>
          <a:lstStyle/>
          <a:p>
            <a:pPr algn="ctr"/>
            <a:r>
              <a:rPr lang="en-US" sz="3200" i="1" dirty="0">
                <a:solidFill>
                  <a:srgbClr val="FFFF00"/>
                </a:solidFill>
                <a:latin typeface="Franklin Gothic Medium" pitchFamily="34" charset="0"/>
                <a:cs typeface="Times New Roman" pitchFamily="18" charset="0"/>
              </a:rPr>
              <a:t>Formation en Surveillance</a:t>
            </a:r>
            <a:r>
              <a:rPr lang="en-US" sz="3200" i="1" baseline="0" dirty="0">
                <a:solidFill>
                  <a:srgbClr val="FFFF00"/>
                </a:solidFill>
                <a:latin typeface="Franklin Gothic Medium" pitchFamily="34" charset="0"/>
                <a:cs typeface="Times New Roman" pitchFamily="18" charset="0"/>
              </a:rPr>
              <a:t> </a:t>
            </a:r>
            <a:r>
              <a:rPr lang="en-US" sz="3200" i="1" baseline="0" dirty="0" err="1">
                <a:solidFill>
                  <a:srgbClr val="FFFF00"/>
                </a:solidFill>
                <a:latin typeface="Franklin Gothic Medium" pitchFamily="34" charset="0"/>
                <a:cs typeface="Times New Roman" pitchFamily="18" charset="0"/>
              </a:rPr>
              <a:t>épidémiologique</a:t>
            </a:r>
            <a:r>
              <a:rPr lang="en-US" sz="3200" i="1" baseline="0" dirty="0">
                <a:solidFill>
                  <a:srgbClr val="FFFF00"/>
                </a:solidFill>
                <a:latin typeface="Franklin Gothic Medium" pitchFamily="34" charset="0"/>
                <a:cs typeface="Times New Roman" pitchFamily="18" charset="0"/>
              </a:rPr>
              <a:t> du </a:t>
            </a:r>
            <a:r>
              <a:rPr lang="en-US" sz="3200" i="1" baseline="0" dirty="0" err="1">
                <a:solidFill>
                  <a:srgbClr val="FFFF00"/>
                </a:solidFill>
                <a:latin typeface="Franklin Gothic Medium" pitchFamily="34" charset="0"/>
                <a:cs typeface="Times New Roman" pitchFamily="18" charset="0"/>
              </a:rPr>
              <a:t>Paludisme</a:t>
            </a:r>
            <a:endParaRPr lang="en-US" sz="3200" i="1" dirty="0">
              <a:solidFill>
                <a:srgbClr val="FFFF00"/>
              </a:solidFill>
              <a:latin typeface="Franklin Gothic Medium" pitchFamily="34" charset="0"/>
              <a:cs typeface="Times New Roman" pitchFamily="18" charset="0"/>
            </a:endParaRPr>
          </a:p>
        </p:txBody>
      </p:sp>
      <p:sp>
        <p:nvSpPr>
          <p:cNvPr id="4" name="Rectangle 3"/>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2" name="Rectangle 11"/>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4" name="Rectangle 13"/>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3" name="Rectangle 12"/>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3635887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967541" y="2276872"/>
            <a:ext cx="8372309" cy="2061592"/>
          </a:xfrm>
          <a:prstGeom prst="rect">
            <a:avLst/>
          </a:prstGeom>
        </p:spPr>
        <p:txBody>
          <a:bodyPr/>
          <a:lstStyle>
            <a:lvl1pPr marL="0" indent="0" algn="ctr">
              <a:buClr>
                <a:srgbClr val="006600"/>
              </a:buClr>
              <a:buNone/>
              <a:defRPr sz="2800"/>
            </a:lvl1pPr>
            <a:lvl2pPr>
              <a:buClr>
                <a:srgbClr val="006600"/>
              </a:buClr>
              <a:defRPr/>
            </a:lvl2pPr>
            <a:lvl3pPr marL="1143000" indent="-228600">
              <a:buClr>
                <a:schemeClr val="accent3">
                  <a:lumMod val="60000"/>
                  <a:lumOff val="40000"/>
                </a:schemeClr>
              </a:buClr>
              <a:buFont typeface="Wingdings" panose="05000000000000000000" pitchFamily="2" charset="2"/>
              <a:buChar char="Ø"/>
              <a:defRPr/>
            </a:lvl3pPr>
          </a:lstStyle>
          <a:p>
            <a:pPr lvl="0"/>
            <a:r>
              <a:rPr lang="fr-FR" dirty="0"/>
              <a:t>Modifiez les styles du texte du masque</a:t>
            </a:r>
          </a:p>
        </p:txBody>
      </p:sp>
      <p:sp>
        <p:nvSpPr>
          <p:cNvPr id="11" name="Title 1"/>
          <p:cNvSpPr>
            <a:spLocks noGrp="1"/>
          </p:cNvSpPr>
          <p:nvPr>
            <p:ph type="title" hasCustomPrompt="1"/>
          </p:nvPr>
        </p:nvSpPr>
        <p:spPr>
          <a:xfrm>
            <a:off x="0" y="0"/>
            <a:ext cx="12192000" cy="990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solidFill>
                  <a:srgbClr val="FFFF00"/>
                </a:solidFill>
              </a:defRPr>
            </a:lvl1pPr>
          </a:lstStyle>
          <a:p>
            <a:pPr lvl="0"/>
            <a:r>
              <a:rPr lang="fr-FR" dirty="0"/>
              <a:t> </a:t>
            </a:r>
            <a:endParaRPr lang="en-US" dirty="0"/>
          </a:p>
        </p:txBody>
      </p:sp>
      <p:sp>
        <p:nvSpPr>
          <p:cNvPr id="5" name="Rectangle 4"/>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6" name="Rectangle 5"/>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7" name="Rectangle 6"/>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8" name="Rectangle 7"/>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90759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90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solidFill>
                  <a:srgbClr val="FFFF00"/>
                </a:solidFill>
              </a:defRPr>
            </a:lvl1pPr>
          </a:lstStyle>
          <a:p>
            <a:pPr lvl="0"/>
            <a:r>
              <a:rPr lang="en-US"/>
              <a:t>Click to edit Master title style</a:t>
            </a:r>
            <a:endParaRPr lang="en-US" dirty="0"/>
          </a:p>
        </p:txBody>
      </p:sp>
      <p:sp>
        <p:nvSpPr>
          <p:cNvPr id="6" name="Rectangle 5"/>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7" name="Rectangle 6"/>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0" name="Rectangle 9"/>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1" name="Rectangle 10"/>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3341145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octeur MESSE FOUDA PROSPER LAURENT">
    <p:spTree>
      <p:nvGrpSpPr>
        <p:cNvPr id="1" name=""/>
        <p:cNvGrpSpPr/>
        <p:nvPr/>
      </p:nvGrpSpPr>
      <p:grpSpPr>
        <a:xfrm>
          <a:off x="0" y="0"/>
          <a:ext cx="0" cy="0"/>
          <a:chOff x="0" y="0"/>
          <a:chExt cx="0" cy="0"/>
        </a:xfrm>
      </p:grpSpPr>
      <p:sp>
        <p:nvSpPr>
          <p:cNvPr id="3" name="Rectangle 2"/>
          <p:cNvSpPr/>
          <p:nvPr/>
        </p:nvSpPr>
        <p:spPr>
          <a:xfrm>
            <a:off x="4969" y="-1"/>
            <a:ext cx="12192000" cy="922803"/>
          </a:xfrm>
          <a:prstGeom prst="rect">
            <a:avLst/>
          </a:prstGeom>
          <a:solidFill>
            <a:schemeClr val="tx2">
              <a:lumMod val="60000"/>
              <a:lumOff val="40000"/>
              <a:alpha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 name="Rectangle 3"/>
          <p:cNvSpPr>
            <a:spLocks noChangeArrowheads="1"/>
          </p:cNvSpPr>
          <p:nvPr/>
        </p:nvSpPr>
        <p:spPr bwMode="auto">
          <a:xfrm>
            <a:off x="0" y="922802"/>
            <a:ext cx="12192000" cy="469900"/>
          </a:xfrm>
          <a:prstGeom prst="rect">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endParaRPr lang="en-US" altLang="en-US" sz="2400">
              <a:solidFill>
                <a:prstClr val="black"/>
              </a:solidFill>
            </a:endParaRPr>
          </a:p>
        </p:txBody>
      </p:sp>
      <p:sp>
        <p:nvSpPr>
          <p:cNvPr id="8" name="Title 1"/>
          <p:cNvSpPr txBox="1">
            <a:spLocks/>
          </p:cNvSpPr>
          <p:nvPr/>
        </p:nvSpPr>
        <p:spPr bwMode="auto">
          <a:xfrm>
            <a:off x="273878" y="2825352"/>
            <a:ext cx="11644244"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marR="0" indent="0" algn="ctr" defTabSz="914400" rtl="0" eaLnBrk="1" fontAlgn="auto" latinLnBrk="0" hangingPunct="1">
              <a:lnSpc>
                <a:spcPct val="100000"/>
              </a:lnSpc>
              <a:spcBef>
                <a:spcPct val="0"/>
              </a:spcBef>
              <a:spcAft>
                <a:spcPts val="0"/>
              </a:spcAft>
              <a:buClrTx/>
              <a:buSzTx/>
              <a:buFontTx/>
              <a:buNone/>
              <a:tabLst/>
              <a:defRPr sz="4800" b="1" kern="1200" baseline="0">
                <a:solidFill>
                  <a:srgbClr val="006600"/>
                </a:solidFill>
                <a:latin typeface="Franklin Gothic Medium" panose="020B0603020102020204" pitchFamily="34" charset="0"/>
                <a:ea typeface="+mj-ea"/>
                <a:cs typeface="+mj-cs"/>
              </a:defRPr>
            </a:lvl1pPr>
          </a:lstStyle>
          <a:p>
            <a:r>
              <a:rPr lang="en-US" sz="4800" dirty="0"/>
              <a:t> </a:t>
            </a:r>
            <a:r>
              <a:rPr lang="en-US" sz="4800" baseline="0" dirty="0">
                <a:solidFill>
                  <a:srgbClr val="0070C0"/>
                </a:solidFill>
              </a:rPr>
              <a:t>Je </a:t>
            </a:r>
            <a:r>
              <a:rPr lang="en-US" sz="4800" baseline="0" dirty="0" err="1">
                <a:solidFill>
                  <a:srgbClr val="0070C0"/>
                </a:solidFill>
              </a:rPr>
              <a:t>vous</a:t>
            </a:r>
            <a:r>
              <a:rPr lang="en-US" sz="4800" baseline="0" dirty="0">
                <a:solidFill>
                  <a:srgbClr val="0070C0"/>
                </a:solidFill>
              </a:rPr>
              <a:t> </a:t>
            </a:r>
            <a:r>
              <a:rPr lang="en-US" sz="4800" baseline="0" dirty="0" err="1">
                <a:solidFill>
                  <a:srgbClr val="0070C0"/>
                </a:solidFill>
              </a:rPr>
              <a:t>remercie</a:t>
            </a:r>
            <a:endParaRPr lang="en-US" sz="4800" baseline="0" dirty="0">
              <a:solidFill>
                <a:srgbClr val="0070C0"/>
              </a:solidFill>
            </a:endParaRPr>
          </a:p>
        </p:txBody>
      </p:sp>
      <p:sp>
        <p:nvSpPr>
          <p:cNvPr id="10" name="TextBox 9"/>
          <p:cNvSpPr txBox="1"/>
          <p:nvPr/>
        </p:nvSpPr>
        <p:spPr>
          <a:xfrm>
            <a:off x="3576667" y="119830"/>
            <a:ext cx="5634383" cy="707886"/>
          </a:xfrm>
          <a:prstGeom prst="rect">
            <a:avLst/>
          </a:prstGeom>
          <a:noFill/>
        </p:spPr>
        <p:txBody>
          <a:bodyPr wrap="square" rtlCol="0">
            <a:spAutoFit/>
          </a:bodyPr>
          <a:lstStyle/>
          <a:p>
            <a:pPr algn="ctr"/>
            <a:r>
              <a:rPr lang="fr-FR" sz="4000" i="1" dirty="0">
                <a:solidFill>
                  <a:schemeClr val="bg1"/>
                </a:solidFill>
                <a:latin typeface="Franklin Gothic Medium" pitchFamily="34" charset="0"/>
                <a:cs typeface="Times New Roman" pitchFamily="18" charset="0"/>
              </a:rPr>
              <a:t>Remerciements</a:t>
            </a:r>
          </a:p>
        </p:txBody>
      </p:sp>
      <p:sp>
        <p:nvSpPr>
          <p:cNvPr id="11" name="Rectangle 10"/>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2" name="Rectangle 11"/>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4" name="Rectangle 13"/>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3" name="Rectangle 12"/>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33510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46100" y="1295400"/>
            <a:ext cx="11036299" cy="5181600"/>
          </a:xfrm>
          <a:prstGeom prst="rect">
            <a:avLst/>
          </a:prstGeom>
        </p:spPr>
        <p:txBody>
          <a:bodyPr/>
          <a:lstStyle>
            <a:lvl1pPr>
              <a:buClr>
                <a:schemeClr val="tx2">
                  <a:lumMod val="60000"/>
                  <a:lumOff val="40000"/>
                </a:schemeClr>
              </a:buClr>
              <a:defRPr sz="2800"/>
            </a:lvl1pPr>
            <a:lvl2pPr>
              <a:buClr>
                <a:schemeClr val="tx2">
                  <a:lumMod val="60000"/>
                  <a:lumOff val="40000"/>
                </a:schemeClr>
              </a:buClr>
              <a:defRPr/>
            </a:lvl2pPr>
            <a:lvl3pPr marL="1143000" indent="-228600">
              <a:buClr>
                <a:schemeClr val="tx2">
                  <a:lumMod val="60000"/>
                  <a:lumOff val="40000"/>
                </a:schemeClr>
              </a:buClr>
              <a:buFont typeface="Wingdings" panose="05000000000000000000" pitchFamily="2" charset="2"/>
              <a:buChar char="Ø"/>
              <a:defRPr/>
            </a:lvl3pPr>
            <a:lvl4pPr>
              <a:buClr>
                <a:schemeClr val="tx2">
                  <a:lumMod val="60000"/>
                  <a:lumOff val="40000"/>
                </a:schemeClr>
              </a:buClr>
              <a:defRPr/>
            </a:lvl4pPr>
            <a:lvl5pPr>
              <a:buClr>
                <a:schemeClr val="tx2">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0" y="0"/>
            <a:ext cx="12192000" cy="914400"/>
          </a:xfrm>
          <a:solidFill>
            <a:schemeClr val="tx2">
              <a:lumMod val="60000"/>
              <a:lumOff val="40000"/>
            </a:schemeClr>
          </a:solidFill>
          <a:ln>
            <a:solidFill>
              <a:schemeClr val="tx2">
                <a:lumMod val="60000"/>
                <a:lumOff val="40000"/>
              </a:schemeClr>
            </a:solidFill>
          </a:ln>
        </p:spPr>
        <p:txBody>
          <a:bodyPr anchor="ctr"/>
          <a:lstStyle>
            <a:lvl1pPr>
              <a:defRPr>
                <a:solidFill>
                  <a:srgbClr val="FFFF00"/>
                </a:solidFill>
              </a:defRPr>
            </a:lvl1pPr>
          </a:lstStyle>
          <a:p>
            <a:r>
              <a:rPr lang="en-US" dirty="0"/>
              <a:t>Click to edit Master title style</a:t>
            </a:r>
          </a:p>
        </p:txBody>
      </p:sp>
      <p:sp>
        <p:nvSpPr>
          <p:cNvPr id="5" name="Rectangle 4"/>
          <p:cNvSpPr/>
          <p:nvPr/>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223851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et contenu">
    <p:spTree>
      <p:nvGrpSpPr>
        <p:cNvPr id="1" name=""/>
        <p:cNvGrpSpPr/>
        <p:nvPr/>
      </p:nvGrpSpPr>
      <p:grpSpPr>
        <a:xfrm>
          <a:off x="0" y="0"/>
          <a:ext cx="0" cy="0"/>
          <a:chOff x="0" y="0"/>
          <a:chExt cx="0" cy="0"/>
        </a:xfrm>
      </p:grpSpPr>
      <p:sp>
        <p:nvSpPr>
          <p:cNvPr id="11" name="Title 1"/>
          <p:cNvSpPr>
            <a:spLocks noGrp="1"/>
          </p:cNvSpPr>
          <p:nvPr>
            <p:ph type="title"/>
          </p:nvPr>
        </p:nvSpPr>
        <p:spPr>
          <a:xfrm>
            <a:off x="0" y="0"/>
            <a:ext cx="12192000" cy="914400"/>
          </a:xfrm>
          <a:solidFill>
            <a:schemeClr val="tx2">
              <a:lumMod val="60000"/>
              <a:lumOff val="40000"/>
            </a:schemeClr>
          </a:solidFill>
          <a:ln>
            <a:solidFill>
              <a:schemeClr val="tx2">
                <a:lumMod val="60000"/>
                <a:lumOff val="40000"/>
              </a:schemeClr>
            </a:solidFill>
          </a:ln>
        </p:spPr>
        <p:txBody>
          <a:bodyPr anchor="ctr"/>
          <a:lstStyle>
            <a:lvl1pPr>
              <a:defRPr>
                <a:solidFill>
                  <a:srgbClr val="FFFF00"/>
                </a:solidFill>
              </a:defRPr>
            </a:lvl1pPr>
          </a:lstStyle>
          <a:p>
            <a:r>
              <a:rPr lang="en-US" dirty="0"/>
              <a:t>Click to edit Master title style</a:t>
            </a:r>
          </a:p>
        </p:txBody>
      </p:sp>
      <p:sp>
        <p:nvSpPr>
          <p:cNvPr id="5" name="Rectangle 4"/>
          <p:cNvSpPr/>
          <p:nvPr/>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38476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399"/>
            <a:ext cx="11125200"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11" name="Title 1"/>
          <p:cNvSpPr>
            <a:spLocks noGrp="1"/>
          </p:cNvSpPr>
          <p:nvPr>
            <p:ph type="title"/>
          </p:nvPr>
        </p:nvSpPr>
        <p:spPr>
          <a:xfrm>
            <a:off x="0" y="0"/>
            <a:ext cx="12192000" cy="9144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solidFill>
                  <a:srgbClr val="FFFF00"/>
                </a:solidFill>
              </a:defRPr>
            </a:lvl1pPr>
          </a:lstStyle>
          <a:p>
            <a:pPr lvl="0"/>
            <a:r>
              <a:rPr lang="en-US" dirty="0"/>
              <a:t>Click to edit Master title style</a:t>
            </a:r>
          </a:p>
        </p:txBody>
      </p:sp>
      <p:sp>
        <p:nvSpPr>
          <p:cNvPr id="5" name="Rectangle 4"/>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9" name="Rectangle 8"/>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2" name="Rectangle 11"/>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4" name="Rectangle 13"/>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89116799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144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a:solidFill>
                  <a:srgbClr val="FFFF00"/>
                </a:solidFill>
              </a:defRPr>
            </a:lvl1pPr>
          </a:lstStyle>
          <a:p>
            <a:pPr lvl="0"/>
            <a:r>
              <a:rPr lang="en-US"/>
              <a:t>Click to edit Master title style</a:t>
            </a:r>
          </a:p>
        </p:txBody>
      </p:sp>
      <p:sp>
        <p:nvSpPr>
          <p:cNvPr id="6" name="Rectangle 5"/>
          <p:cNvSpPr/>
          <p:nvPr/>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7667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7721600" y="0"/>
            <a:ext cx="4470400" cy="1373188"/>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prstClr val="black"/>
              </a:solidFill>
            </a:endParaRPr>
          </a:p>
        </p:txBody>
      </p:sp>
      <p:sp>
        <p:nvSpPr>
          <p:cNvPr id="5" name="Rectangle 5"/>
          <p:cNvSpPr>
            <a:spLocks noChangeArrowheads="1"/>
          </p:cNvSpPr>
          <p:nvPr/>
        </p:nvSpPr>
        <p:spPr bwMode="auto">
          <a:xfrm>
            <a:off x="221621" y="1524000"/>
            <a:ext cx="12192000" cy="53340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prstClr val="black"/>
              </a:solidFill>
            </a:endParaRPr>
          </a:p>
        </p:txBody>
      </p:sp>
      <p:sp>
        <p:nvSpPr>
          <p:cNvPr id="6" name="Rectangle 6"/>
          <p:cNvSpPr>
            <a:spLocks noChangeArrowheads="1"/>
          </p:cNvSpPr>
          <p:nvPr/>
        </p:nvSpPr>
        <p:spPr bwMode="auto">
          <a:xfrm>
            <a:off x="0" y="1262063"/>
            <a:ext cx="12192000" cy="469900"/>
          </a:xfrm>
          <a:prstGeom prst="rect">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prstClr val="black"/>
              </a:solidFill>
            </a:endParaRPr>
          </a:p>
        </p:txBody>
      </p:sp>
      <p:sp>
        <p:nvSpPr>
          <p:cNvPr id="11" name="Rectangle 7"/>
          <p:cNvSpPr>
            <a:spLocks noGrp="1" noChangeArrowheads="1"/>
          </p:cNvSpPr>
          <p:nvPr>
            <p:ph type="ctrTitle"/>
          </p:nvPr>
        </p:nvSpPr>
        <p:spPr>
          <a:xfrm>
            <a:off x="406400" y="2590800"/>
            <a:ext cx="11311467" cy="1143000"/>
          </a:xfrm>
          <a:prstGeom prst="roundRect">
            <a:avLst/>
          </a:prstGeom>
          <a:solidFill>
            <a:schemeClr val="tx2">
              <a:lumMod val="60000"/>
              <a:lumOff val="40000"/>
            </a:schemeClr>
          </a:solidFill>
        </p:spPr>
        <p:txBody>
          <a:bodyPr/>
          <a:lstStyle>
            <a:lvl1pPr algn="ctr">
              <a:defRPr sz="4400" baseline="0">
                <a:solidFill>
                  <a:srgbClr val="FFFF00"/>
                </a:solidFill>
                <a:latin typeface="Franklin Gothic Medium" pitchFamily="34" charset="0"/>
              </a:defRPr>
            </a:lvl1pPr>
          </a:lstStyle>
          <a:p>
            <a:r>
              <a:rPr lang="en-US"/>
              <a:t>Click to edit Master title style</a:t>
            </a:r>
            <a:endParaRPr lang="en-US" dirty="0"/>
          </a:p>
        </p:txBody>
      </p:sp>
      <p:sp>
        <p:nvSpPr>
          <p:cNvPr id="12" name="Rectangle 11"/>
          <p:cNvSpPr/>
          <p:nvPr/>
        </p:nvSpPr>
        <p:spPr>
          <a:xfrm>
            <a:off x="0" y="0"/>
            <a:ext cx="12192000" cy="1255174"/>
          </a:xfrm>
          <a:prstGeom prst="rect">
            <a:avLst/>
          </a:prstGeom>
          <a:solidFill>
            <a:schemeClr val="tx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00"/>
              </a:solidFill>
            </a:endParaRPr>
          </a:p>
        </p:txBody>
      </p:sp>
      <p:sp>
        <p:nvSpPr>
          <p:cNvPr id="10" name="TextBox 9"/>
          <p:cNvSpPr txBox="1"/>
          <p:nvPr/>
        </p:nvSpPr>
        <p:spPr>
          <a:xfrm>
            <a:off x="203200" y="369788"/>
            <a:ext cx="11379200" cy="584775"/>
          </a:xfrm>
          <a:prstGeom prst="rect">
            <a:avLst/>
          </a:prstGeom>
          <a:noFill/>
        </p:spPr>
        <p:txBody>
          <a:bodyPr wrap="square" rtlCol="0">
            <a:spAutoFit/>
          </a:bodyPr>
          <a:lstStyle/>
          <a:p>
            <a:pPr algn="ctr"/>
            <a:r>
              <a:rPr lang="en-US" sz="3200" i="1" dirty="0">
                <a:solidFill>
                  <a:srgbClr val="FFFF00"/>
                </a:solidFill>
                <a:latin typeface="Franklin Gothic Medium" pitchFamily="34" charset="0"/>
                <a:cs typeface="Times New Roman" pitchFamily="18" charset="0"/>
              </a:rPr>
              <a:t>Field Epidemiology Training Program — Basic</a:t>
            </a:r>
          </a:p>
        </p:txBody>
      </p:sp>
    </p:spTree>
    <p:extLst>
      <p:ext uri="{BB962C8B-B14F-4D97-AF65-F5344CB8AC3E}">
        <p14:creationId xmlns:p14="http://schemas.microsoft.com/office/powerpoint/2010/main" val="366289164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11" name="Title 1"/>
          <p:cNvSpPr>
            <a:spLocks noGrp="1"/>
          </p:cNvSpPr>
          <p:nvPr>
            <p:ph type="title"/>
          </p:nvPr>
        </p:nvSpPr>
        <p:spPr>
          <a:xfrm>
            <a:off x="0" y="0"/>
            <a:ext cx="12192000" cy="990600"/>
          </a:xfrm>
        </p:spPr>
        <p:txBody>
          <a:bodyPr>
            <a:normAutofit/>
          </a:bodyPr>
          <a:lstStyle>
            <a:lvl1pPr algn="r">
              <a:lnSpc>
                <a:spcPts val="3900"/>
              </a:lnSpc>
              <a:defRPr sz="3600">
                <a:solidFill>
                  <a:srgbClr val="FFFF00"/>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34434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887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0"/>
            <a:ext cx="12192000" cy="990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dirty="0"/>
              <a:t>Click to edit Master title style</a:t>
            </a:r>
          </a:p>
        </p:txBody>
      </p:sp>
    </p:spTree>
    <p:extLst>
      <p:ext uri="{BB962C8B-B14F-4D97-AF65-F5344CB8AC3E}">
        <p14:creationId xmlns:p14="http://schemas.microsoft.com/office/powerpoint/2010/main" val="157816304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12064" y="1298448"/>
            <a:ext cx="11204448" cy="472744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0" name="Title 1"/>
          <p:cNvSpPr>
            <a:spLocks noGrp="1"/>
          </p:cNvSpPr>
          <p:nvPr>
            <p:ph type="title"/>
          </p:nvPr>
        </p:nvSpPr>
        <p:spPr>
          <a:xfrm>
            <a:off x="0" y="0"/>
            <a:ext cx="12192000" cy="987552"/>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126627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0"/>
            <a:ext cx="12192000" cy="927102"/>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2816245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7721600" y="0"/>
            <a:ext cx="4470400" cy="1373188"/>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prstClr val="black"/>
              </a:solidFill>
            </a:endParaRPr>
          </a:p>
        </p:txBody>
      </p:sp>
      <p:sp>
        <p:nvSpPr>
          <p:cNvPr id="5" name="Rectangle 5"/>
          <p:cNvSpPr>
            <a:spLocks noChangeArrowheads="1"/>
          </p:cNvSpPr>
          <p:nvPr/>
        </p:nvSpPr>
        <p:spPr bwMode="auto">
          <a:xfrm>
            <a:off x="88900" y="1524000"/>
            <a:ext cx="12103100" cy="5334000"/>
          </a:xfrm>
          <a:prstGeom prst="rect">
            <a:avLst/>
          </a:prstGeom>
          <a:solidFill>
            <a:schemeClr val="bg1"/>
          </a:solidFill>
          <a:ln>
            <a:noFill/>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srgbClr val="FFFF00"/>
              </a:solidFill>
            </a:endParaRPr>
          </a:p>
        </p:txBody>
      </p:sp>
      <p:sp>
        <p:nvSpPr>
          <p:cNvPr id="6" name="Rectangle 6"/>
          <p:cNvSpPr>
            <a:spLocks noChangeArrowheads="1"/>
          </p:cNvSpPr>
          <p:nvPr/>
        </p:nvSpPr>
        <p:spPr bwMode="auto">
          <a:xfrm>
            <a:off x="0" y="1094117"/>
            <a:ext cx="12192000" cy="469900"/>
          </a:xfrm>
          <a:prstGeom prst="rect">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defRPr/>
            </a:pPr>
            <a:endParaRPr lang="en-US" altLang="en-US" sz="2400">
              <a:solidFill>
                <a:prstClr val="black"/>
              </a:solidFill>
            </a:endParaRPr>
          </a:p>
        </p:txBody>
      </p:sp>
      <p:sp>
        <p:nvSpPr>
          <p:cNvPr id="11" name="Rectangle 7"/>
          <p:cNvSpPr>
            <a:spLocks noGrp="1" noChangeArrowheads="1"/>
          </p:cNvSpPr>
          <p:nvPr>
            <p:ph type="ctrTitle"/>
          </p:nvPr>
        </p:nvSpPr>
        <p:spPr>
          <a:xfrm>
            <a:off x="406400" y="2590800"/>
            <a:ext cx="11311467" cy="1143000"/>
          </a:xfrm>
          <a:prstGeom prst="roundRect">
            <a:avLst/>
          </a:prstGeom>
        </p:spPr>
        <p:txBody>
          <a:bodyPr/>
          <a:lstStyle>
            <a:lvl1pPr algn="ctr">
              <a:defRPr sz="4400" baseline="0">
                <a:solidFill>
                  <a:srgbClr val="FFFF00"/>
                </a:solidFill>
                <a:latin typeface="Franklin Gothic Medium" pitchFamily="34" charset="0"/>
              </a:defRPr>
            </a:lvl1pPr>
          </a:lstStyle>
          <a:p>
            <a:r>
              <a:rPr lang="en-US"/>
              <a:t>Click to edit Master title style</a:t>
            </a:r>
            <a:endParaRPr lang="en-US" dirty="0"/>
          </a:p>
        </p:txBody>
      </p:sp>
      <p:sp>
        <p:nvSpPr>
          <p:cNvPr id="12" name="Rectangle 11"/>
          <p:cNvSpPr/>
          <p:nvPr/>
        </p:nvSpPr>
        <p:spPr>
          <a:xfrm>
            <a:off x="0" y="0"/>
            <a:ext cx="12192000" cy="1111251"/>
          </a:xfrm>
          <a:prstGeom prst="rect">
            <a:avLst/>
          </a:prstGeom>
          <a:solidFill>
            <a:schemeClr val="tx2">
              <a:lumMod val="60000"/>
              <a:lumOff val="40000"/>
              <a:alpha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TextBox 12"/>
          <p:cNvSpPr txBox="1"/>
          <p:nvPr/>
        </p:nvSpPr>
        <p:spPr>
          <a:xfrm>
            <a:off x="2425700" y="285449"/>
            <a:ext cx="11379200" cy="523220"/>
          </a:xfrm>
          <a:prstGeom prst="rect">
            <a:avLst/>
          </a:prstGeom>
          <a:noFill/>
        </p:spPr>
        <p:txBody>
          <a:bodyPr wrap="square" rtlCol="0">
            <a:spAutoFit/>
          </a:bodyPr>
          <a:lstStyle/>
          <a:p>
            <a:r>
              <a:rPr lang="en-US" sz="2800" i="1" dirty="0">
                <a:solidFill>
                  <a:srgbClr val="FFFF00"/>
                </a:solidFill>
                <a:latin typeface="Franklin Gothic Medium" pitchFamily="34" charset="0"/>
                <a:cs typeface="Times New Roman" pitchFamily="18" charset="0"/>
              </a:rPr>
              <a:t>Field Epidemiology Training Program — Basic</a:t>
            </a:r>
          </a:p>
        </p:txBody>
      </p:sp>
    </p:spTree>
    <p:extLst>
      <p:ext uri="{BB962C8B-B14F-4D97-AF65-F5344CB8AC3E}">
        <p14:creationId xmlns:p14="http://schemas.microsoft.com/office/powerpoint/2010/main" val="368826845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1"/>
            <a:ext cx="11176000" cy="50672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3" name="Title 1"/>
          <p:cNvSpPr>
            <a:spLocks noGrp="1"/>
          </p:cNvSpPr>
          <p:nvPr>
            <p:ph type="title"/>
          </p:nvPr>
        </p:nvSpPr>
        <p:spPr>
          <a:xfrm>
            <a:off x="0" y="0"/>
            <a:ext cx="12192000" cy="1117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22319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112649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0"/>
            <a:ext cx="12192000" cy="990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878504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90600"/>
          </a:xfr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a:lvl1pPr>
          </a:lstStyle>
          <a:p>
            <a:pPr lvl="0"/>
            <a:r>
              <a:rPr lang="en-US"/>
              <a:t>Click to edit Master title style</a:t>
            </a:r>
          </a:p>
        </p:txBody>
      </p:sp>
      <p:sp>
        <p:nvSpPr>
          <p:cNvPr id="11" name="Rectangle 10"/>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8" name="Rectangle 7"/>
          <p:cNvSpPr/>
          <p:nvPr/>
        </p:nvSpPr>
        <p:spPr>
          <a:xfrm>
            <a:off x="0" y="0"/>
            <a:ext cx="12192000" cy="6858000"/>
          </a:xfrm>
          <a:prstGeom prst="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14" name="Rectangle 13"/>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117437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5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11" name="Title 1"/>
          <p:cNvSpPr>
            <a:spLocks noGrp="1"/>
          </p:cNvSpPr>
          <p:nvPr>
            <p:ph type="title"/>
          </p:nvPr>
        </p:nvSpPr>
        <p:spPr>
          <a:xfrm>
            <a:off x="0" y="14289"/>
            <a:ext cx="12192000" cy="990600"/>
          </a:xfrm>
        </p:spPr>
        <p:txBody>
          <a:bodyPr/>
          <a:lstStyle/>
          <a:p>
            <a:r>
              <a:rPr lang="en-US"/>
              <a:t>Click to edit Master title style</a:t>
            </a:r>
          </a:p>
        </p:txBody>
      </p:sp>
      <p:sp>
        <p:nvSpPr>
          <p:cNvPr id="5" name="Rectangle 4"/>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2861158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14289"/>
            <a:ext cx="121920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41940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90600"/>
          </a:xfrm>
        </p:spPr>
        <p:txBody>
          <a:bodyPr/>
          <a:lstStyle/>
          <a:p>
            <a:r>
              <a:rPr lang="en-US"/>
              <a:t>Click to edit Master title style</a:t>
            </a:r>
          </a:p>
        </p:txBody>
      </p:sp>
    </p:spTree>
    <p:extLst>
      <p:ext uri="{BB962C8B-B14F-4D97-AF65-F5344CB8AC3E}">
        <p14:creationId xmlns:p14="http://schemas.microsoft.com/office/powerpoint/2010/main" val="693023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1"/>
          <p:cNvSpPr>
            <a:spLocks noGrp="1"/>
          </p:cNvSpPr>
          <p:nvPr>
            <p:ph type="title"/>
          </p:nvPr>
        </p:nvSpPr>
        <p:spPr>
          <a:xfrm>
            <a:off x="0" y="0"/>
            <a:ext cx="12192000" cy="901700"/>
          </a:xfrm>
        </p:spPr>
        <p:txBody>
          <a:bodyPr/>
          <a:lstStyle/>
          <a:p>
            <a:r>
              <a:rPr lang="en-US"/>
              <a:t>Click to edit Master title style</a:t>
            </a:r>
          </a:p>
        </p:txBody>
      </p:sp>
    </p:spTree>
    <p:extLst>
      <p:ext uri="{BB962C8B-B14F-4D97-AF65-F5344CB8AC3E}">
        <p14:creationId xmlns:p14="http://schemas.microsoft.com/office/powerpoint/2010/main" val="3746706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5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14289"/>
            <a:ext cx="12192000" cy="887411"/>
          </a:xfrm>
        </p:spPr>
        <p:txBody>
          <a:bodyPr/>
          <a:lstStyle/>
          <a:p>
            <a:r>
              <a:rPr lang="en-US"/>
              <a:t>Click to edit Master title style</a:t>
            </a:r>
          </a:p>
        </p:txBody>
      </p:sp>
    </p:spTree>
    <p:extLst>
      <p:ext uri="{BB962C8B-B14F-4D97-AF65-F5344CB8AC3E}">
        <p14:creationId xmlns:p14="http://schemas.microsoft.com/office/powerpoint/2010/main" val="1825020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1" name="Title 1"/>
          <p:cNvSpPr>
            <a:spLocks noGrp="1"/>
          </p:cNvSpPr>
          <p:nvPr>
            <p:ph type="title"/>
          </p:nvPr>
        </p:nvSpPr>
        <p:spPr>
          <a:xfrm>
            <a:off x="0" y="0"/>
            <a:ext cx="121920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408373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90600"/>
          </a:xfrm>
        </p:spPr>
        <p:txBody>
          <a:bodyPr/>
          <a:lstStyle/>
          <a:p>
            <a:r>
              <a:rPr lang="en-US"/>
              <a:t>Click to edit Master title style</a:t>
            </a:r>
          </a:p>
        </p:txBody>
      </p:sp>
      <p:sp>
        <p:nvSpPr>
          <p:cNvPr id="6" name="Rectangle 5"/>
          <p:cNvSpPr/>
          <p:nvPr/>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34019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5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488" y="1298448"/>
            <a:ext cx="11204448" cy="479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10" name="Title 1"/>
          <p:cNvSpPr>
            <a:spLocks noGrp="1"/>
          </p:cNvSpPr>
          <p:nvPr>
            <p:ph type="title"/>
          </p:nvPr>
        </p:nvSpPr>
        <p:spPr>
          <a:xfrm>
            <a:off x="0" y="0"/>
            <a:ext cx="12192000" cy="987552"/>
          </a:xfrm>
          <a:prstGeom prst="rect">
            <a:avLst/>
          </a:prstGeo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lvl1pPr>
              <a:defRPr lang="en-US" dirty="0"/>
            </a:lvl1pPr>
          </a:lstStyle>
          <a:p>
            <a:pPr lvl="0"/>
            <a:r>
              <a:rPr lang="en-US" dirty="0"/>
              <a:t>Click to edit Master title style</a:t>
            </a:r>
          </a:p>
        </p:txBody>
      </p:sp>
    </p:spTree>
    <p:extLst>
      <p:ext uri="{BB962C8B-B14F-4D97-AF65-F5344CB8AC3E}">
        <p14:creationId xmlns:p14="http://schemas.microsoft.com/office/powerpoint/2010/main" val="1266541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dirty="0"/>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endParaRPr lang="en-US" dirty="0"/>
          </a:p>
        </p:txBody>
      </p:sp>
      <p:sp>
        <p:nvSpPr>
          <p:cNvPr id="9" name="Title 1"/>
          <p:cNvSpPr>
            <a:spLocks noGrp="1"/>
          </p:cNvSpPr>
          <p:nvPr>
            <p:ph type="title"/>
          </p:nvPr>
        </p:nvSpPr>
        <p:spPr>
          <a:xfrm>
            <a:off x="0" y="0"/>
            <a:ext cx="12192000" cy="990600"/>
          </a:xfrm>
        </p:spPr>
        <p:txBody>
          <a:bodyPr/>
          <a:lstStyle/>
          <a:p>
            <a:r>
              <a:rPr lang="en-US"/>
              <a:t>Click to edit Master title style</a:t>
            </a:r>
          </a:p>
        </p:txBody>
      </p:sp>
    </p:spTree>
    <p:extLst>
      <p:ext uri="{BB962C8B-B14F-4D97-AF65-F5344CB8AC3E}">
        <p14:creationId xmlns:p14="http://schemas.microsoft.com/office/powerpoint/2010/main" val="3614765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11" name="Title 1"/>
          <p:cNvSpPr>
            <a:spLocks noGrp="1"/>
          </p:cNvSpPr>
          <p:nvPr>
            <p:ph type="title"/>
          </p:nvPr>
        </p:nvSpPr>
        <p:spPr>
          <a:xfrm>
            <a:off x="0" y="14289"/>
            <a:ext cx="12192000" cy="925511"/>
          </a:xfrm>
        </p:spPr>
        <p:txBody>
          <a:bodyPr/>
          <a:lstStyle/>
          <a:p>
            <a:r>
              <a:rPr lang="en-US"/>
              <a:t>Click to edit Master title style</a:t>
            </a:r>
          </a:p>
        </p:txBody>
      </p:sp>
      <p:sp>
        <p:nvSpPr>
          <p:cNvPr id="5" name="Rectangle 4"/>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4226117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400"/>
            <a:ext cx="111760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11" name="Title 1"/>
          <p:cNvSpPr>
            <a:spLocks noGrp="1"/>
          </p:cNvSpPr>
          <p:nvPr>
            <p:ph type="title"/>
          </p:nvPr>
        </p:nvSpPr>
        <p:spPr>
          <a:xfrm>
            <a:off x="0" y="0"/>
            <a:ext cx="12192000" cy="898526"/>
          </a:xfrm>
        </p:spPr>
        <p:txBody>
          <a:bodyPr/>
          <a:lstStyle/>
          <a:p>
            <a:r>
              <a:rPr lang="en-US" dirty="0"/>
              <a:t>Click to edit Master title style</a:t>
            </a:r>
          </a:p>
        </p:txBody>
      </p:sp>
      <p:sp>
        <p:nvSpPr>
          <p:cNvPr id="5" name="Rectangle 4"/>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1674994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3814"/>
            <a:ext cx="5384800" cy="483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lvl1pPr>
            <a:lvl2pPr>
              <a:defRPr lang="en-US"/>
            </a:lvl2pPr>
            <a:lvl3pPr>
              <a:defRPr lang="en-US"/>
            </a:lvl3pPr>
            <a:lvl4pPr>
              <a:defRPr lang="en-US"/>
            </a:lvl4pPr>
            <a:lvl5pPr>
              <a:defRPr lang="en-US"/>
            </a:lvl5pPr>
          </a:lstStyle>
          <a:p>
            <a:pPr lvl="0">
              <a:buClr>
                <a:schemeClr val="tx2">
                  <a:lumMod val="60000"/>
                  <a:lumOff val="40000"/>
                </a:schemeClr>
              </a:buClr>
            </a:pPr>
            <a:r>
              <a:rPr lang="en-US"/>
              <a:t>Click to edit Master text styles</a:t>
            </a:r>
          </a:p>
          <a:p>
            <a:pPr lvl="1">
              <a:buClr>
                <a:schemeClr val="tx2">
                  <a:lumMod val="60000"/>
                  <a:lumOff val="40000"/>
                </a:schemeClr>
              </a:buClr>
            </a:pPr>
            <a:r>
              <a:rPr lang="en-US"/>
              <a:t>Second level</a:t>
            </a:r>
          </a:p>
          <a:p>
            <a:pPr lvl="2">
              <a:buClr>
                <a:schemeClr val="tx2">
                  <a:lumMod val="60000"/>
                  <a:lumOff val="40000"/>
                </a:schemeClr>
              </a:buClr>
              <a:buFont typeface="Wingdings" panose="05000000000000000000" pitchFamily="2" charset="2"/>
              <a:buChar char="Ø"/>
            </a:pPr>
            <a:r>
              <a:rPr lang="en-US"/>
              <a:t>Third level</a:t>
            </a:r>
          </a:p>
          <a:p>
            <a:pPr lvl="3">
              <a:buClr>
                <a:schemeClr val="tx2">
                  <a:lumMod val="60000"/>
                  <a:lumOff val="40000"/>
                </a:schemeClr>
              </a:buClr>
            </a:pPr>
            <a:r>
              <a:rPr lang="en-US"/>
              <a:t>Fourth level</a:t>
            </a:r>
          </a:p>
          <a:p>
            <a:pPr lvl="4">
              <a:buClr>
                <a:schemeClr val="tx2">
                  <a:lumMod val="60000"/>
                  <a:lumOff val="40000"/>
                </a:schemeClr>
              </a:buClr>
            </a:pPr>
            <a:r>
              <a:rPr lang="en-US"/>
              <a:t>Fifth level</a:t>
            </a:r>
          </a:p>
        </p:txBody>
      </p:sp>
      <p:sp>
        <p:nvSpPr>
          <p:cNvPr id="4" name="Content Placeholder 3"/>
          <p:cNvSpPr>
            <a:spLocks noGrp="1"/>
          </p:cNvSpPr>
          <p:nvPr>
            <p:ph sz="half" idx="2"/>
          </p:nvPr>
        </p:nvSpPr>
        <p:spPr>
          <a:xfrm>
            <a:off x="6197600" y="1293814"/>
            <a:ext cx="5384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buClr>
                <a:schemeClr val="tx2">
                  <a:lumMod val="60000"/>
                  <a:lumOff val="40000"/>
                </a:schemeClr>
              </a:buClr>
            </a:pPr>
            <a:r>
              <a:rPr lang="en-US" dirty="0"/>
              <a:t>Click to edit Master text styles</a:t>
            </a:r>
          </a:p>
          <a:p>
            <a:pPr lvl="1">
              <a:buClr>
                <a:schemeClr val="tx2">
                  <a:lumMod val="60000"/>
                  <a:lumOff val="40000"/>
                </a:schemeClr>
              </a:buClr>
            </a:pPr>
            <a:r>
              <a:rPr lang="en-US" dirty="0"/>
              <a:t>Second level</a:t>
            </a:r>
          </a:p>
          <a:p>
            <a:pPr lvl="2">
              <a:buClr>
                <a:schemeClr val="tx2">
                  <a:lumMod val="60000"/>
                  <a:lumOff val="40000"/>
                </a:schemeClr>
              </a:buClr>
              <a:buFont typeface="Wingdings" panose="05000000000000000000" pitchFamily="2" charset="2"/>
              <a:buChar char="Ø"/>
            </a:pPr>
            <a:r>
              <a:rPr lang="en-US" dirty="0"/>
              <a:t>Third level</a:t>
            </a:r>
          </a:p>
          <a:p>
            <a:pPr lvl="3">
              <a:buClr>
                <a:schemeClr val="tx2">
                  <a:lumMod val="60000"/>
                  <a:lumOff val="40000"/>
                </a:schemeClr>
              </a:buClr>
            </a:pPr>
            <a:r>
              <a:rPr lang="en-US" dirty="0"/>
              <a:t>Fourth level</a:t>
            </a:r>
          </a:p>
          <a:p>
            <a:pPr lvl="4">
              <a:buClr>
                <a:schemeClr val="tx2">
                  <a:lumMod val="60000"/>
                  <a:lumOff val="40000"/>
                </a:schemeClr>
              </a:buClr>
            </a:pPr>
            <a:r>
              <a:rPr lang="en-US" dirty="0"/>
              <a:t>Fifth level</a:t>
            </a:r>
          </a:p>
        </p:txBody>
      </p:sp>
      <p:sp>
        <p:nvSpPr>
          <p:cNvPr id="9" name="Title 1"/>
          <p:cNvSpPr>
            <a:spLocks noGrp="1"/>
          </p:cNvSpPr>
          <p:nvPr>
            <p:ph type="title"/>
          </p:nvPr>
        </p:nvSpPr>
        <p:spPr>
          <a:xfrm>
            <a:off x="0" y="-5555"/>
            <a:ext cx="12192000" cy="990600"/>
          </a:xfrm>
        </p:spPr>
        <p:txBody>
          <a:bodyPr/>
          <a:lstStyle/>
          <a:p>
            <a:r>
              <a:rPr lang="en-US"/>
              <a:t>Click to edit Master title style</a:t>
            </a:r>
          </a:p>
        </p:txBody>
      </p:sp>
      <p:sp>
        <p:nvSpPr>
          <p:cNvPr id="6" name="Rectangle 5"/>
          <p:cNvSpPr/>
          <p:nvPr userDrawn="1"/>
        </p:nvSpPr>
        <p:spPr>
          <a:xfrm>
            <a:off x="0" y="0"/>
            <a:ext cx="12192000" cy="6858000"/>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Tree>
    <p:extLst>
      <p:ext uri="{BB962C8B-B14F-4D97-AF65-F5344CB8AC3E}">
        <p14:creationId xmlns:p14="http://schemas.microsoft.com/office/powerpoint/2010/main" val="2807251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17679487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25441478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28420575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38811627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9487430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bk object 18"/>
          <p:cNvSpPr>
            <a:spLocks/>
          </p:cNvSpPr>
          <p:nvPr/>
        </p:nvSpPr>
        <p:spPr bwMode="auto">
          <a:xfrm>
            <a:off x="0" y="1"/>
            <a:ext cx="12192000" cy="1160463"/>
          </a:xfrm>
          <a:custGeom>
            <a:avLst/>
            <a:gdLst>
              <a:gd name="T0" fmla="*/ 0 w 10058400"/>
              <a:gd name="T1" fmla="*/ 4827 h 1314450"/>
              <a:gd name="T2" fmla="*/ 137995 w 10058400"/>
              <a:gd name="T3" fmla="*/ 4827 h 1314450"/>
              <a:gd name="T4" fmla="*/ 137995 w 10058400"/>
              <a:gd name="T5" fmla="*/ 0 h 1314450"/>
              <a:gd name="T6" fmla="*/ 0 w 10058400"/>
              <a:gd name="T7" fmla="*/ 0 h 1314450"/>
              <a:gd name="T8" fmla="*/ 0 w 10058400"/>
              <a:gd name="T9" fmla="*/ 4827 h 1314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58400" h="1314450">
                <a:moveTo>
                  <a:pt x="0" y="1314450"/>
                </a:moveTo>
                <a:lnTo>
                  <a:pt x="10058400" y="1314450"/>
                </a:lnTo>
                <a:lnTo>
                  <a:pt x="10058400" y="0"/>
                </a:lnTo>
                <a:lnTo>
                  <a:pt x="0" y="0"/>
                </a:lnTo>
                <a:lnTo>
                  <a:pt x="0" y="1314450"/>
                </a:lnTo>
                <a:close/>
              </a:path>
            </a:pathLst>
          </a:custGeom>
          <a:solidFill>
            <a:srgbClr val="7A1E0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sz="1800"/>
          </a:p>
        </p:txBody>
      </p:sp>
      <p:pic>
        <p:nvPicPr>
          <p:cNvPr id="4" name="Picture 7"/>
          <p:cNvPicPr>
            <a:picLocks noChangeAspect="1"/>
          </p:cNvPicPr>
          <p:nvPr/>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0552522" y="5220880"/>
            <a:ext cx="535759" cy="2743200"/>
          </a:xfrm>
          <a:prstGeom prst="rect">
            <a:avLst/>
          </a:prstGeom>
          <a:effectLst>
            <a:softEdge rad="0"/>
          </a:effectLst>
        </p:spPr>
      </p:pic>
      <p:pic>
        <p:nvPicPr>
          <p:cNvPr id="5"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8317319" y="5218520"/>
            <a:ext cx="535759" cy="2743200"/>
          </a:xfrm>
          <a:prstGeom prst="rect">
            <a:avLst/>
          </a:prstGeom>
          <a:effectLst>
            <a:softEdge rad="0"/>
          </a:effectLst>
        </p:spPr>
      </p:pic>
      <p:pic>
        <p:nvPicPr>
          <p:cNvPr id="6"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5751919" y="5218521"/>
            <a:ext cx="535759" cy="2743200"/>
          </a:xfrm>
          <a:prstGeom prst="rect">
            <a:avLst/>
          </a:prstGeom>
          <a:effectLst>
            <a:softEdge rad="0"/>
          </a:effectLst>
        </p:spPr>
      </p:pic>
      <p:pic>
        <p:nvPicPr>
          <p:cNvPr id="7"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3338921" y="5218521"/>
            <a:ext cx="535759" cy="2743200"/>
          </a:xfrm>
          <a:prstGeom prst="rect">
            <a:avLst/>
          </a:prstGeom>
          <a:effectLst>
            <a:softEdge rad="0"/>
          </a:effectLst>
        </p:spPr>
      </p:pic>
      <p:pic>
        <p:nvPicPr>
          <p:cNvPr id="8"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2273" t="6666" r="40909"/>
          <a:stretch/>
        </p:blipFill>
        <p:spPr bwMode="auto">
          <a:xfrm rot="5400000">
            <a:off x="1103722" y="5219335"/>
            <a:ext cx="535759" cy="2743200"/>
          </a:xfrm>
          <a:prstGeom prst="rect">
            <a:avLst/>
          </a:prstGeom>
          <a:effectLst>
            <a:softEdge rad="0"/>
          </a:effectLst>
        </p:spPr>
      </p:pic>
      <p:sp>
        <p:nvSpPr>
          <p:cNvPr id="2" name="Holder 2"/>
          <p:cNvSpPr>
            <a:spLocks noGrp="1"/>
          </p:cNvSpPr>
          <p:nvPr>
            <p:ph type="title"/>
          </p:nvPr>
        </p:nvSpPr>
        <p:spPr>
          <a:xfrm>
            <a:off x="123152" y="381000"/>
            <a:ext cx="9710497" cy="738664"/>
          </a:xfrm>
        </p:spPr>
        <p:txBody>
          <a:bodyPr/>
          <a:lstStyle>
            <a:lvl1pPr algn="l">
              <a:defRPr sz="4800" b="1" i="0">
                <a:solidFill>
                  <a:srgbClr val="ECCE18"/>
                </a:solidFill>
                <a:latin typeface="Futura LT Pro Book"/>
                <a:cs typeface="Futura LT Pro Book"/>
              </a:defRPr>
            </a:lvl1pPr>
          </a:lstStyle>
          <a:p>
            <a:endParaRPr dirty="0"/>
          </a:p>
        </p:txBody>
      </p:sp>
    </p:spTree>
    <p:extLst>
      <p:ext uri="{BB962C8B-B14F-4D97-AF65-F5344CB8AC3E}">
        <p14:creationId xmlns:p14="http://schemas.microsoft.com/office/powerpoint/2010/main" val="35843229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a:xfrm>
            <a:off x="609600" y="6356351"/>
            <a:ext cx="2844800" cy="365125"/>
          </a:xfrm>
          <a:prstGeom prst="rect">
            <a:avLst/>
          </a:prstGeom>
        </p:spPr>
        <p:txBody>
          <a:bodyPr/>
          <a:lstStyle>
            <a:lvl1pPr>
              <a:defRPr/>
            </a:lvl1pPr>
          </a:lstStyle>
          <a:p>
            <a:pPr>
              <a:defRPr/>
            </a:pPr>
            <a:fld id="{10065882-DF62-49CD-932A-83EC0A946855}" type="datetimeFigureOut">
              <a:rPr lang="fr-FR"/>
              <a:pPr>
                <a:defRPr/>
              </a:pPr>
              <a:t>25/03/2026</a:t>
            </a:fld>
            <a:endParaRPr lang="fr-FR" dirty="0"/>
          </a:p>
        </p:txBody>
      </p:sp>
      <p:sp>
        <p:nvSpPr>
          <p:cNvPr id="8" name="Espace réservé du pied de page 4"/>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fr-FR" dirty="0"/>
          </a:p>
        </p:txBody>
      </p:sp>
      <p:sp>
        <p:nvSpPr>
          <p:cNvPr id="9" name="Espace réservé du numéro de diapositive 5"/>
          <p:cNvSpPr>
            <a:spLocks noGrp="1"/>
          </p:cNvSpPr>
          <p:nvPr>
            <p:ph type="sldNum" sz="quarter" idx="12"/>
          </p:nvPr>
        </p:nvSpPr>
        <p:spPr>
          <a:xfrm>
            <a:off x="8737600" y="6356351"/>
            <a:ext cx="2844800" cy="365125"/>
          </a:xfrm>
          <a:prstGeom prst="rect">
            <a:avLst/>
          </a:prstGeom>
        </p:spPr>
        <p:txBody>
          <a:bodyPr/>
          <a:lstStyle>
            <a:lvl1pPr>
              <a:defRPr/>
            </a:lvl1pPr>
          </a:lstStyle>
          <a:p>
            <a:pPr>
              <a:defRPr/>
            </a:pPr>
            <a:fld id="{445B0F10-36DF-4A68-945E-3DD5D9E82DD2}" type="slidenum">
              <a:rPr lang="fr-FR"/>
              <a:pPr>
                <a:defRPr/>
              </a:pPr>
              <a:t>‹N°›</a:t>
            </a:fld>
            <a:endParaRPr lang="fr-FR" dirty="0"/>
          </a:p>
        </p:txBody>
      </p:sp>
    </p:spTree>
    <p:extLst>
      <p:ext uri="{BB962C8B-B14F-4D97-AF65-F5344CB8AC3E}">
        <p14:creationId xmlns:p14="http://schemas.microsoft.com/office/powerpoint/2010/main" val="25073304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5_Title and Content">
  <p:cSld name="9_Title and Content">
    <p:spTree>
      <p:nvGrpSpPr>
        <p:cNvPr id="1" name="Shape 30"/>
        <p:cNvGrpSpPr/>
        <p:nvPr/>
      </p:nvGrpSpPr>
      <p:grpSpPr>
        <a:xfrm>
          <a:off x="0" y="0"/>
          <a:ext cx="0" cy="0"/>
          <a:chOff x="0" y="0"/>
          <a:chExt cx="0" cy="0"/>
        </a:xfrm>
      </p:grpSpPr>
      <p:sp>
        <p:nvSpPr>
          <p:cNvPr id="31" name="Google Shape;31;p62"/>
          <p:cNvSpPr txBox="1">
            <a:spLocks noGrp="1"/>
          </p:cNvSpPr>
          <p:nvPr>
            <p:ph type="title"/>
          </p:nvPr>
        </p:nvSpPr>
        <p:spPr>
          <a:xfrm>
            <a:off x="0" y="0"/>
            <a:ext cx="12192000" cy="990600"/>
          </a:xfrm>
          <a:prstGeom prst="rect">
            <a:avLst/>
          </a:prstGeom>
          <a:solidFill>
            <a:srgbClr val="538CD5"/>
          </a:solidFill>
          <a:ln w="9525" cap="flat" cmpd="sng">
            <a:solidFill>
              <a:srgbClr val="538CD5"/>
            </a:solidFill>
            <a:prstDash val="solid"/>
            <a:round/>
            <a:headEnd type="none" w="sm" len="sm"/>
            <a:tailEnd type="none" w="sm" len="sm"/>
          </a:ln>
        </p:spPr>
        <p:txBody>
          <a:bodyPr spcFirstLastPara="1" wrap="square" lIns="91425" tIns="45700" rIns="91425" bIns="45700" anchor="ctr" anchorCtr="0">
            <a:normAutofit/>
          </a:bodyPr>
          <a:lstStyle>
            <a:lvl1pPr lvl="0" algn="r">
              <a:lnSpc>
                <a:spcPct val="108000"/>
              </a:lnSpc>
              <a:spcBef>
                <a:spcPts val="0"/>
              </a:spcBef>
              <a:spcAft>
                <a:spcPts val="0"/>
              </a:spcAft>
              <a:buClr>
                <a:srgbClr val="FFFF00"/>
              </a:buClr>
              <a:buSzPts val="3600"/>
              <a:buFont typeface="Libre Franklin Medium"/>
              <a:buNone/>
              <a:defRPr sz="3600">
                <a:solidFill>
                  <a:srgbClr val="FFFF00"/>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2699366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5A918A-C4AA-41C7-85E3-AE8F52E7C763}"/>
              </a:ext>
            </a:extLst>
          </p:cNvPr>
          <p:cNvSpPr/>
          <p:nvPr userDrawn="1"/>
        </p:nvSpPr>
        <p:spPr>
          <a:xfrm>
            <a:off x="0" y="0"/>
            <a:ext cx="12192000" cy="6857999"/>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3"/>
          <p:cNvSpPr>
            <a:spLocks noGrp="1" noChangeArrowheads="1"/>
          </p:cNvSpPr>
          <p:nvPr>
            <p:ph type="title"/>
          </p:nvPr>
        </p:nvSpPr>
        <p:spPr bwMode="auto">
          <a:xfrm>
            <a:off x="0" y="-1"/>
            <a:ext cx="12192000" cy="871691"/>
          </a:xfrm>
          <a:prstGeom prst="rect">
            <a:avLst/>
          </a:prstGeom>
          <a:solidFill>
            <a:schemeClr val="tx2">
              <a:lumMod val="60000"/>
              <a:lumOff val="40000"/>
            </a:schemeClr>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p>
            <a:pPr lvl="0"/>
            <a:r>
              <a:rPr lang="fr-FR" altLang="en-US" dirty="0"/>
              <a:t>Modifiez le style du titre</a:t>
            </a:r>
            <a:endParaRPr lang="en-US" altLang="en-US" dirty="0"/>
          </a:p>
        </p:txBody>
      </p:sp>
      <p:sp>
        <p:nvSpPr>
          <p:cNvPr id="11" name="Rectangle 4"/>
          <p:cNvSpPr>
            <a:spLocks noGrp="1" noChangeArrowheads="1"/>
          </p:cNvSpPr>
          <p:nvPr>
            <p:ph type="body" idx="1"/>
          </p:nvPr>
        </p:nvSpPr>
        <p:spPr bwMode="auto">
          <a:xfrm>
            <a:off x="474133" y="1295400"/>
            <a:ext cx="1120986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buClr>
                <a:schemeClr val="tx2">
                  <a:lumMod val="60000"/>
                  <a:lumOff val="40000"/>
                </a:schemeClr>
              </a:buClr>
            </a:pPr>
            <a:r>
              <a:rPr lang="fr-FR" altLang="en-US" dirty="0"/>
              <a:t>Modifiez les styles du texte du masque</a:t>
            </a:r>
          </a:p>
          <a:p>
            <a:pPr lvl="1">
              <a:buClr>
                <a:schemeClr val="tx2">
                  <a:lumMod val="60000"/>
                  <a:lumOff val="40000"/>
                </a:schemeClr>
              </a:buClr>
            </a:pPr>
            <a:r>
              <a:rPr lang="fr-FR" altLang="en-US" dirty="0"/>
              <a:t>Deuxième niveau</a:t>
            </a:r>
          </a:p>
          <a:p>
            <a:pPr lvl="2">
              <a:buClr>
                <a:schemeClr val="tx2">
                  <a:lumMod val="60000"/>
                  <a:lumOff val="40000"/>
                </a:schemeClr>
              </a:buClr>
              <a:buFont typeface="Wingdings" panose="05000000000000000000" pitchFamily="2" charset="2"/>
              <a:buChar char="Ø"/>
            </a:pPr>
            <a:r>
              <a:rPr lang="fr-FR" altLang="en-US" dirty="0"/>
              <a:t>Troisième niveau</a:t>
            </a:r>
          </a:p>
          <a:p>
            <a:pPr lvl="3">
              <a:buClr>
                <a:schemeClr val="tx2">
                  <a:lumMod val="60000"/>
                  <a:lumOff val="40000"/>
                </a:schemeClr>
              </a:buClr>
            </a:pPr>
            <a:r>
              <a:rPr lang="fr-FR" altLang="en-US" dirty="0"/>
              <a:t>Quatrième niveau</a:t>
            </a:r>
          </a:p>
          <a:p>
            <a:pPr lvl="4">
              <a:buClr>
                <a:schemeClr val="tx2">
                  <a:lumMod val="60000"/>
                  <a:lumOff val="40000"/>
                </a:schemeClr>
              </a:buClr>
            </a:pPr>
            <a:r>
              <a:rPr lang="fr-FR" altLang="en-US" dirty="0"/>
              <a:t>Cinquième niveau</a:t>
            </a:r>
            <a:endParaRPr lang="en-US" altLang="en-US" dirty="0"/>
          </a:p>
        </p:txBody>
      </p:sp>
      <p:sp>
        <p:nvSpPr>
          <p:cNvPr id="13" name="Rectangle 16">
            <a:extLst>
              <a:ext uri="{FF2B5EF4-FFF2-40B4-BE49-F238E27FC236}">
                <a16:creationId xmlns:a16="http://schemas.microsoft.com/office/drawing/2014/main" id="{1E380B23-683A-485E-8A76-467E00382E12}"/>
              </a:ext>
            </a:extLst>
          </p:cNvPr>
          <p:cNvSpPr>
            <a:spLocks noChangeArrowheads="1"/>
          </p:cNvSpPr>
          <p:nvPr userDrawn="1"/>
        </p:nvSpPr>
        <p:spPr bwMode="auto">
          <a:xfrm>
            <a:off x="6045200" y="1058224"/>
            <a:ext cx="6146800" cy="50641"/>
          </a:xfrm>
          <a:prstGeom prst="rect">
            <a:avLst/>
          </a:prstGeom>
          <a:gradFill rotWithShape="1">
            <a:gsLst>
              <a:gs pos="0">
                <a:schemeClr val="tx2">
                  <a:lumMod val="20000"/>
                  <a:lumOff val="80000"/>
                </a:schemeClr>
              </a:gs>
              <a:gs pos="100000">
                <a:schemeClr val="accent1">
                  <a:lumMod val="75000"/>
                </a:schemeClr>
              </a:gs>
            </a:gsLst>
            <a:lin ang="0" scaled="1"/>
          </a:gradFill>
          <a:ln w="9525">
            <a:solidFill>
              <a:schemeClr val="tx2">
                <a:lumMod val="60000"/>
                <a:lumOff val="40000"/>
              </a:schemeClr>
            </a:solidFill>
            <a:miter lim="800000"/>
            <a:headEnd/>
            <a:tailEnd/>
          </a:ln>
          <a:effectLst/>
        </p:spPr>
        <p:txBody>
          <a:bodyPr wrap="none" anchor="ctr"/>
          <a:lstStyle/>
          <a:p>
            <a:pPr>
              <a:defRPr/>
            </a:pPr>
            <a:endParaRPr lang="en-US" sz="1800">
              <a:solidFill>
                <a:prstClr val="black"/>
              </a:solidFill>
            </a:endParaRPr>
          </a:p>
        </p:txBody>
      </p:sp>
    </p:spTree>
    <p:extLst>
      <p:ext uri="{BB962C8B-B14F-4D97-AF65-F5344CB8AC3E}">
        <p14:creationId xmlns:p14="http://schemas.microsoft.com/office/powerpoint/2010/main" val="8665997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748" r:id="rId3"/>
    <p:sldLayoutId id="2147483664" r:id="rId4"/>
    <p:sldLayoutId id="2147483665" r:id="rId5"/>
    <p:sldLayoutId id="2147483666" r:id="rId6"/>
    <p:sldLayoutId id="2147483667" r:id="rId7"/>
    <p:sldLayoutId id="2147483746" r:id="rId8"/>
    <p:sldLayoutId id="2147483668" r:id="rId9"/>
    <p:sldLayoutId id="2147483669" r:id="rId10"/>
    <p:sldLayoutId id="2147483672" r:id="rId11"/>
    <p:sldLayoutId id="2147483675" r:id="rId12"/>
    <p:sldLayoutId id="2147483693" r:id="rId13"/>
    <p:sldLayoutId id="2147483695" r:id="rId14"/>
    <p:sldLayoutId id="2147483696" r:id="rId15"/>
    <p:sldLayoutId id="2147483702" r:id="rId16"/>
    <p:sldLayoutId id="2147483721" r:id="rId17"/>
    <p:sldLayoutId id="2147483722"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3" r:id="rId27"/>
    <p:sldLayoutId id="2147483734" r:id="rId28"/>
    <p:sldLayoutId id="2147483735" r:id="rId29"/>
    <p:sldLayoutId id="2147483736" r:id="rId30"/>
    <p:sldLayoutId id="2147483737" r:id="rId31"/>
    <p:sldLayoutId id="2147483740" r:id="rId32"/>
    <p:sldLayoutId id="2147483741" r:id="rId33"/>
    <p:sldLayoutId id="2147483742" r:id="rId34"/>
    <p:sldLayoutId id="2147483744" r:id="rId35"/>
    <p:sldLayoutId id="2147483745" r:id="rId36"/>
    <p:sldLayoutId id="2147483747" r:id="rId37"/>
    <p:sldLayoutId id="2147483749" r:id="rId38"/>
    <p:sldLayoutId id="2147483751" r:id="rId39"/>
  </p:sldLayoutIdLst>
  <p:hf hdr="0" ftr="0"/>
  <p:txStyles>
    <p:titleStyle>
      <a:lvl1pPr algn="r" defTabSz="914400" rtl="0" eaLnBrk="1" latinLnBrk="0" hangingPunct="1">
        <a:spcBef>
          <a:spcPct val="0"/>
        </a:spcBef>
        <a:buNone/>
        <a:defRPr lang="en-US" altLang="en-US" sz="3600" kern="1200" dirty="0">
          <a:solidFill>
            <a:srgbClr val="FFFF00"/>
          </a:solidFill>
          <a:latin typeface="Franklin Gothic Medium" panose="020B0603020102020204" pitchFamily="34" charset="0"/>
          <a:ea typeface="+mj-ea"/>
          <a:cs typeface="+mj-cs"/>
        </a:defRPr>
      </a:lvl1pPr>
    </p:titleStyle>
    <p:bodyStyle>
      <a:lvl1pPr marL="342900" indent="-342900" algn="l" defTabSz="914400" rtl="0" eaLnBrk="1" latinLnBrk="0" hangingPunct="1">
        <a:spcBef>
          <a:spcPct val="20000"/>
        </a:spcBef>
        <a:buClr>
          <a:srgbClr val="006600"/>
        </a:buClr>
        <a:buFont typeface="Wingdings" panose="05000000000000000000" pitchFamily="2" charset="2"/>
        <a:buChar char="§"/>
        <a:defRPr lang="fr-FR" altLang="en-US"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006600"/>
        </a:buClr>
        <a:buFont typeface="Arial" panose="020B0604020202020204" pitchFamily="34" charset="0"/>
        <a:buChar char="–"/>
        <a:defRPr lang="fr-FR" altLang="en-US"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6600"/>
        </a:buClr>
        <a:buFont typeface="Arial" panose="020B0604020202020204" pitchFamily="34" charset="0"/>
        <a:buChar char="•"/>
        <a:defRPr lang="fr-FR" altLang="en-US"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lang="fr-FR" altLang="en-US"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lang="en-US" altLang="en-US" sz="20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71259" y="1435502"/>
            <a:ext cx="10809040" cy="2711850"/>
          </a:xfrm>
          <a:solidFill>
            <a:srgbClr val="558ED5"/>
          </a:solidFill>
        </p:spPr>
        <p:txBody>
          <a:bodyPr anchor="ctr">
            <a:noAutofit/>
          </a:bodyPr>
          <a:lstStyle/>
          <a:p>
            <a:r>
              <a:rPr lang="fr-FR" sz="4000" dirty="0">
                <a:latin typeface="Arial" panose="020B0604020202020204" pitchFamily="34" charset="0"/>
                <a:cs typeface="Arial" panose="020B0604020202020204" pitchFamily="34" charset="0"/>
              </a:rPr>
              <a:t>Situation épidémiologique du paludisme</a:t>
            </a:r>
            <a:br>
              <a:rPr lang="fr-FR" sz="4000" dirty="0">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chez les enfants de moins de 5 ans au</a:t>
            </a:r>
            <a:br>
              <a:rPr lang="fr-FR" sz="4000" dirty="0">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Cameroun : données épidémiologiques,</a:t>
            </a:r>
            <a:br>
              <a:rPr lang="fr-FR" sz="4000" dirty="0">
                <a:latin typeface="Arial" panose="020B0604020202020204" pitchFamily="34" charset="0"/>
                <a:cs typeface="Arial" panose="020B0604020202020204" pitchFamily="34" charset="0"/>
              </a:rPr>
            </a:br>
            <a:r>
              <a:rPr lang="fr-FR" sz="4000" dirty="0">
                <a:latin typeface="Arial" panose="020B0604020202020204" pitchFamily="34" charset="0"/>
                <a:cs typeface="Arial" panose="020B0604020202020204" pitchFamily="34" charset="0"/>
              </a:rPr>
              <a:t>défis et perspectives</a:t>
            </a:r>
            <a:endParaRPr lang="fr-CM" sz="4000" dirty="0">
              <a:latin typeface="Arial" panose="020B0604020202020204" pitchFamily="34" charset="0"/>
              <a:cs typeface="Arial" panose="020B0604020202020204" pitchFamily="34" charset="0"/>
            </a:endParaRPr>
          </a:p>
        </p:txBody>
      </p:sp>
      <p:sp>
        <p:nvSpPr>
          <p:cNvPr id="4" name="Sous-titre 3">
            <a:extLst>
              <a:ext uri="{FF2B5EF4-FFF2-40B4-BE49-F238E27FC236}">
                <a16:creationId xmlns:a16="http://schemas.microsoft.com/office/drawing/2014/main" id="{3C860FA7-1B8D-D890-BE12-2711A921BD3C}"/>
              </a:ext>
            </a:extLst>
          </p:cNvPr>
          <p:cNvSpPr>
            <a:spLocks noGrp="1"/>
          </p:cNvSpPr>
          <p:nvPr>
            <p:ph type="subTitle" idx="1"/>
          </p:nvPr>
        </p:nvSpPr>
        <p:spPr>
          <a:xfrm>
            <a:off x="1828800" y="4147352"/>
            <a:ext cx="8534400" cy="1143000"/>
          </a:xfrm>
        </p:spPr>
        <p:txBody>
          <a:bodyPr/>
          <a:lstStyle/>
          <a:p>
            <a:r>
              <a:rPr lang="fr-FR" sz="2400" b="1" dirty="0">
                <a:solidFill>
                  <a:schemeClr val="tx1"/>
                </a:solidFill>
              </a:rPr>
              <a:t>par</a:t>
            </a:r>
            <a:br>
              <a:rPr lang="fr-FR" sz="2400" b="1" dirty="0">
                <a:solidFill>
                  <a:schemeClr val="tx1"/>
                </a:solidFill>
              </a:rPr>
            </a:br>
            <a:r>
              <a:rPr lang="fr-FR" sz="2400" b="1" dirty="0">
                <a:solidFill>
                  <a:schemeClr val="tx1"/>
                </a:solidFill>
              </a:rPr>
              <a:t>Dr Albert ZEH MEKA, Secrétaire Permanent du PNLP</a:t>
            </a:r>
          </a:p>
        </p:txBody>
      </p:sp>
      <p:sp>
        <p:nvSpPr>
          <p:cNvPr id="3" name="Sous-titre 2"/>
          <p:cNvSpPr>
            <a:spLocks noGrp="1"/>
          </p:cNvSpPr>
          <p:nvPr/>
        </p:nvSpPr>
        <p:spPr bwMode="auto">
          <a:xfrm>
            <a:off x="6375779" y="4380931"/>
            <a:ext cx="4926842" cy="81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spcBef>
                <a:spcPct val="20000"/>
              </a:spcBef>
              <a:buClr>
                <a:srgbClr val="006600"/>
              </a:buClr>
              <a:buFont typeface="Wingdings" panose="05000000000000000000" pitchFamily="2" charset="2"/>
              <a:buNone/>
              <a:defRPr lang="fr-FR" altLang="en-US" sz="28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rgbClr val="006600"/>
              </a:buClr>
              <a:buFont typeface="Arial" panose="020B0604020202020204" pitchFamily="34" charset="0"/>
              <a:buNone/>
              <a:defRPr lang="fr-FR" altLang="en-US" sz="28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Clr>
                <a:srgbClr val="006600"/>
              </a:buClr>
              <a:buFont typeface="Arial" panose="020B0604020202020204" pitchFamily="34" charset="0"/>
              <a:buNone/>
              <a:defRPr lang="fr-FR" altLang="en-US" sz="24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Font typeface="Arial" panose="020B0604020202020204" pitchFamily="34" charset="0"/>
              <a:buNone/>
              <a:defRPr lang="fr-FR" altLang="en-US" sz="20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lang="en-US" altLang="en-US" sz="20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fr-FR" sz="2400" i="1" dirty="0"/>
          </a:p>
        </p:txBody>
      </p:sp>
    </p:spTree>
    <p:extLst>
      <p:ext uri="{BB962C8B-B14F-4D97-AF65-F5344CB8AC3E}">
        <p14:creationId xmlns:p14="http://schemas.microsoft.com/office/powerpoint/2010/main" val="1610628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514350" indent="-514350">
              <a:buClr>
                <a:srgbClr val="0070C0"/>
              </a:buClr>
              <a:buFont typeface="+mj-lt"/>
              <a:buAutoNum type="arabicPeriod"/>
              <a:defRPr/>
            </a:pPr>
            <a:r>
              <a:rPr lang="fr-FR" sz="3200" b="1" dirty="0">
                <a:solidFill>
                  <a:srgbClr val="0070C0"/>
                </a:solidFill>
              </a:rPr>
              <a:t>Contexte : Paludisme chez les moins de 5ans</a:t>
            </a:r>
          </a:p>
          <a:p>
            <a:pPr marL="514350" indent="-514350">
              <a:buClr>
                <a:srgbClr val="0070C0"/>
              </a:buClr>
              <a:buFont typeface="+mj-lt"/>
              <a:buAutoNum type="arabicPeriod"/>
              <a:defRPr/>
            </a:pPr>
            <a:r>
              <a:rPr lang="fr-FR" sz="3200" b="1" dirty="0">
                <a:solidFill>
                  <a:srgbClr val="0070C0"/>
                </a:solidFill>
              </a:rPr>
              <a:t>PRINCIPALES RÉALISATIONS ET SYNTHESE DES RESULTATS 2025</a:t>
            </a:r>
          </a:p>
          <a:p>
            <a:pPr marL="514350" indent="-514350">
              <a:buClr>
                <a:srgbClr val="0070C0"/>
              </a:buClr>
              <a:buFont typeface="+mj-lt"/>
              <a:buAutoNum type="arabicPeriod"/>
              <a:defRPr/>
            </a:pPr>
            <a:r>
              <a:rPr lang="fr-FR" sz="3200" b="1" dirty="0">
                <a:solidFill>
                  <a:srgbClr val="0070C0"/>
                </a:solidFill>
              </a:rPr>
              <a:t>Défis et Perspectives</a:t>
            </a:r>
          </a:p>
        </p:txBody>
      </p:sp>
      <p:sp>
        <p:nvSpPr>
          <p:cNvPr id="2" name="Titre 1"/>
          <p:cNvSpPr>
            <a:spLocks noGrp="1"/>
          </p:cNvSpPr>
          <p:nvPr>
            <p:ph type="title"/>
          </p:nvPr>
        </p:nvSpPr>
        <p:spPr>
          <a:solidFill>
            <a:srgbClr val="558ED5"/>
          </a:solidFill>
          <a:ln>
            <a:solidFill>
              <a:schemeClr val="tx2">
                <a:lumMod val="60000"/>
                <a:lumOff val="40000"/>
              </a:schemeClr>
            </a:solidFill>
          </a:ln>
        </p:spPr>
        <p:txBody>
          <a:bodyPr vert="horz" wrap="square" lIns="91440" tIns="45720" rIns="91440" bIns="45720" numCol="1" anchor="ctr" anchorCtr="0" compatLnSpc="1">
            <a:prstTxWarp prst="textNoShape">
              <a:avLst/>
            </a:prstTxWarp>
          </a:bodyPr>
          <a:lstStyle/>
          <a:p>
            <a:pPr algn="l"/>
            <a:r>
              <a:rPr lang="fr-FR" b="1" dirty="0">
                <a:latin typeface="Arial" panose="020B0604020202020204" pitchFamily="34" charset="0"/>
                <a:cs typeface="Arial" panose="020B0604020202020204" pitchFamily="34" charset="0"/>
              </a:rPr>
              <a:t>Plan de présentation</a:t>
            </a:r>
          </a:p>
        </p:txBody>
      </p:sp>
    </p:spTree>
    <p:extLst>
      <p:ext uri="{BB962C8B-B14F-4D97-AF65-F5344CB8AC3E}">
        <p14:creationId xmlns:p14="http://schemas.microsoft.com/office/powerpoint/2010/main" val="105513962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773" y="1023258"/>
            <a:ext cx="7718205" cy="586314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Le paludisme reste l’une des principales causes de morbidité et de mortalité au Cameroun. </a:t>
            </a:r>
          </a:p>
          <a:p>
            <a:pPr marL="0" marR="0" lvl="0" indent="0" algn="l" defTabSz="914400" rtl="0" eaLnBrk="0" fontAlgn="base" latinLnBrk="0" hangingPunct="0">
              <a:lnSpc>
                <a:spcPct val="100000"/>
              </a:lnSpc>
              <a:spcBef>
                <a:spcPct val="0"/>
              </a:spcBef>
              <a:spcAft>
                <a:spcPct val="0"/>
              </a:spcAft>
              <a:buClrTx/>
              <a:buSzTx/>
              <a:buFontTx/>
              <a:buNone/>
              <a:defRPr/>
            </a:pP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 la fin de l’année 202</a:t>
            </a:r>
            <a:r>
              <a:rPr lang="fr-FR" sz="2200" dirty="0">
                <a:solidFill>
                  <a:prstClr val="black"/>
                </a:solidFill>
                <a:latin typeface="Arial" panose="020B0604020202020204" pitchFamily="34" charset="0"/>
                <a:ea typeface="Times New Roman" panose="02020603050405020304" pitchFamily="18" charset="0"/>
                <a:cs typeface="Arial" panose="020B0604020202020204" pitchFamily="34" charset="0"/>
              </a:rPr>
              <a:t>5</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la situation épidémiologique du paludisme était comme suit :</a:t>
            </a:r>
          </a:p>
          <a:p>
            <a:pPr marL="358775" marR="0" lvl="1" indent="-27178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tab pos="631825" algn="l"/>
              </a:tabLst>
              <a:defRPr/>
            </a:pP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Prévalence parasitaire : </a:t>
            </a:r>
            <a:r>
              <a:rPr kumimoji="0" lang="fr-FR" sz="2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26,1% </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2022 (EIP) contre </a:t>
            </a:r>
            <a:r>
              <a:rPr kumimoji="0" lang="fr-FR" sz="2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24% </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2018 et </a:t>
            </a:r>
            <a:r>
              <a:rPr kumimoji="0" lang="fr-FR" sz="2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30%</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 2011 (EDS)</a:t>
            </a:r>
          </a:p>
          <a:p>
            <a:pPr marL="358775" marR="0" lvl="1" indent="-27178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tab pos="631825" algn="l"/>
              </a:tabLst>
              <a:defRPr/>
            </a:pPr>
            <a:r>
              <a:rPr kumimoji="0" lang="fr-FR" sz="2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2 913 279 </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 de paludisme  confirmés rapportés sur </a:t>
            </a:r>
            <a:r>
              <a:rPr lang="fr-FR" sz="2200" b="1" dirty="0">
                <a:solidFill>
                  <a:srgbClr val="FF0000"/>
                </a:solidFill>
                <a:latin typeface="Arial" panose="020B0604020202020204" pitchFamily="34" charset="0"/>
                <a:cs typeface="Arial" panose="020B0604020202020204" pitchFamily="34" charset="0"/>
              </a:rPr>
              <a:t>11 092 319</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fr-FR" sz="2200" b="1" dirty="0">
                <a:solidFill>
                  <a:prstClr val="black"/>
                </a:solidFill>
                <a:latin typeface="Arial" panose="020B0604020202020204" pitchFamily="34" charset="0"/>
                <a:cs typeface="Arial" panose="020B0604020202020204" pitchFamily="34" charset="0"/>
              </a:rPr>
              <a:t>26,3</a:t>
            </a:r>
            <a:r>
              <a:rPr kumimoji="0" lang="fr-FR"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 consultations (Rapport PNLP 2025)</a:t>
            </a:r>
          </a:p>
          <a:p>
            <a:pPr marL="358775" marR="0" lvl="1" indent="-27178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tab pos="631825" algn="l"/>
              </a:tabLst>
              <a:defRPr/>
            </a:pPr>
            <a:r>
              <a:rPr kumimoji="0" lang="fr-FR" sz="2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1 274</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décès liés au paludisme sur </a:t>
            </a:r>
            <a:r>
              <a:rPr lang="fr-FR" sz="2200" b="1" dirty="0">
                <a:solidFill>
                  <a:srgbClr val="FF0000"/>
                </a:solidFill>
                <a:latin typeface="Arial" panose="020B0604020202020204" pitchFamily="34" charset="0"/>
                <a:cs typeface="Arial" panose="020B0604020202020204" pitchFamily="34" charset="0"/>
              </a:rPr>
              <a:t>24 963 </a:t>
            </a: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décès dans les formations sanitaires (</a:t>
            </a:r>
            <a:r>
              <a:rPr kumimoji="0" lang="fr-FR"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a:t>
            </a:r>
            <a:r>
              <a:rPr kumimoji="0" lang="fr-FR" sz="22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,1%)</a:t>
            </a:r>
            <a:endParaRPr kumimoji="0" lang="fr-FR" sz="2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58775" marR="0" lvl="1" indent="-27178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tab pos="631825" algn="l"/>
              </a:tabLst>
              <a:defRPr/>
            </a:pP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 Cameroun fait partie des 11 Pays ayant le plus lourd fardeau dans le monde (OMS) (WHO 2017)</a:t>
            </a:r>
          </a:p>
          <a:p>
            <a:pPr marL="358775" marR="0" lvl="1" indent="-27178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tab pos="631825" algn="l"/>
              </a:tabLst>
              <a:defRPr/>
            </a:pPr>
            <a:r>
              <a:rPr kumimoji="0" lang="fr-F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L’année 2025 était la 2ème  année de mise en œuvre du PSNLP 2024 – 2028 élaboré selon l’approche High Burden – High Impact</a:t>
            </a:r>
          </a:p>
        </p:txBody>
      </p:sp>
      <p:sp>
        <p:nvSpPr>
          <p:cNvPr id="5" name="Titre 4"/>
          <p:cNvSpPr>
            <a:spLocks noGrp="1"/>
          </p:cNvSpPr>
          <p:nvPr>
            <p:ph type="title"/>
          </p:nvPr>
        </p:nvSpPr>
        <p:spPr>
          <a:xfrm>
            <a:off x="21773" y="-1766"/>
            <a:ext cx="12080720" cy="990600"/>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a:bodyPr>
          <a:lstStyle/>
          <a:p>
            <a:pPr algn="ctr">
              <a:lnSpc>
                <a:spcPts val="3900"/>
              </a:lnSpc>
              <a:spcBef>
                <a:spcPct val="0"/>
              </a:spcBef>
            </a:pPr>
            <a:r>
              <a:rPr lang="fr-FR" altLang="en-US" b="1" dirty="0">
                <a:solidFill>
                  <a:srgbClr val="0070C0"/>
                </a:solidFill>
                <a:latin typeface="Arial" panose="020B0604020202020204" pitchFamily="34" charset="0"/>
                <a:ea typeface="+mj-ea"/>
                <a:cs typeface="Arial" panose="020B0604020202020204" pitchFamily="34" charset="0"/>
              </a:rPr>
              <a:t>Rappel du contexte</a:t>
            </a:r>
            <a:endParaRPr lang="en-US" altLang="en-US" b="1" dirty="0">
              <a:solidFill>
                <a:srgbClr val="0070C0"/>
              </a:solidFill>
              <a:latin typeface="Arial" panose="020B0604020202020204" pitchFamily="34" charset="0"/>
              <a:ea typeface="+mj-ea"/>
              <a:cs typeface="Arial" panose="020B0604020202020204" pitchFamily="34" charset="0"/>
            </a:endParaRPr>
          </a:p>
        </p:txBody>
      </p:sp>
      <p:pic>
        <p:nvPicPr>
          <p:cNvPr id="2" name="Image 1">
            <a:extLst>
              <a:ext uri="{FF2B5EF4-FFF2-40B4-BE49-F238E27FC236}">
                <a16:creationId xmlns:a16="http://schemas.microsoft.com/office/drawing/2014/main" id="{D0EAAF5F-23BC-C07A-2AD1-0D7E07958600}"/>
              </a:ext>
            </a:extLst>
          </p:cNvPr>
          <p:cNvPicPr>
            <a:picLocks noChangeAspect="1"/>
          </p:cNvPicPr>
          <p:nvPr/>
        </p:nvPicPr>
        <p:blipFill>
          <a:blip r:embed="rId2"/>
          <a:stretch>
            <a:fillRect/>
          </a:stretch>
        </p:blipFill>
        <p:spPr>
          <a:xfrm>
            <a:off x="7702437" y="3578237"/>
            <a:ext cx="4204640" cy="3224309"/>
          </a:xfrm>
          <a:prstGeom prst="rect">
            <a:avLst/>
          </a:prstGeom>
          <a:ln>
            <a:solidFill>
              <a:schemeClr val="tx1"/>
            </a:solidFill>
          </a:ln>
        </p:spPr>
      </p:pic>
      <p:pic>
        <p:nvPicPr>
          <p:cNvPr id="6" name="Image 5">
            <a:extLst>
              <a:ext uri="{FF2B5EF4-FFF2-40B4-BE49-F238E27FC236}">
                <a16:creationId xmlns:a16="http://schemas.microsoft.com/office/drawing/2014/main" id="{1D2D62C1-584A-3716-31D9-788A9753F594}"/>
              </a:ext>
            </a:extLst>
          </p:cNvPr>
          <p:cNvPicPr>
            <a:picLocks noChangeAspect="1"/>
          </p:cNvPicPr>
          <p:nvPr/>
        </p:nvPicPr>
        <p:blipFill>
          <a:blip r:embed="rId3"/>
          <a:stretch>
            <a:fillRect/>
          </a:stretch>
        </p:blipFill>
        <p:spPr>
          <a:xfrm>
            <a:off x="7998246" y="1217684"/>
            <a:ext cx="4204640" cy="2201681"/>
          </a:xfrm>
          <a:prstGeom prst="rect">
            <a:avLst/>
          </a:prstGeom>
        </p:spPr>
      </p:pic>
    </p:spTree>
    <p:extLst>
      <p:ext uri="{BB962C8B-B14F-4D97-AF65-F5344CB8AC3E}">
        <p14:creationId xmlns:p14="http://schemas.microsoft.com/office/powerpoint/2010/main" val="65741891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9E18E-4F7E-F9E9-63BA-78EBB15101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7070C6-3365-28F4-DEA7-8BF60BE63D02}"/>
              </a:ext>
            </a:extLst>
          </p:cNvPr>
          <p:cNvSpPr>
            <a:spLocks noGrp="1"/>
          </p:cNvSpPr>
          <p:nvPr>
            <p:ph type="title"/>
          </p:nvPr>
        </p:nvSpPr>
        <p:spPr>
          <a:xfrm>
            <a:off x="1699706" y="0"/>
            <a:ext cx="10492294" cy="990600"/>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a:bodyPr>
          <a:lstStyle/>
          <a:p>
            <a:pPr algn="l"/>
            <a:r>
              <a:rPr lang="fr-FR" b="1" dirty="0">
                <a:solidFill>
                  <a:srgbClr val="0070C0"/>
                </a:solidFill>
                <a:latin typeface="Arial" panose="020B0604020202020204" pitchFamily="34" charset="0"/>
                <a:cs typeface="Arial" panose="020B0604020202020204" pitchFamily="34" charset="0"/>
              </a:rPr>
              <a:t>Contexte : Paludisme chez les moins de 5ans</a:t>
            </a:r>
          </a:p>
        </p:txBody>
      </p:sp>
      <p:sp>
        <p:nvSpPr>
          <p:cNvPr id="3" name="Rectangle 2">
            <a:extLst>
              <a:ext uri="{FF2B5EF4-FFF2-40B4-BE49-F238E27FC236}">
                <a16:creationId xmlns:a16="http://schemas.microsoft.com/office/drawing/2014/main" id="{16481D0D-CCAD-FA00-7C98-01F1F2C71572}"/>
              </a:ext>
            </a:extLst>
          </p:cNvPr>
          <p:cNvSpPr/>
          <p:nvPr/>
        </p:nvSpPr>
        <p:spPr>
          <a:xfrm>
            <a:off x="0" y="5418667"/>
            <a:ext cx="12005733" cy="830997"/>
          </a:xfrm>
          <a:prstGeom prst="rect">
            <a:avLst/>
          </a:prstGeom>
        </p:spPr>
        <p:txBody>
          <a:bodyPr wrap="square">
            <a:spAutoFit/>
          </a:bodyPr>
          <a:lstStyle/>
          <a:p>
            <a:pPr marL="342900" indent="-342900">
              <a:buFontTx/>
              <a:buChar char="-"/>
              <a:defRPr/>
            </a:pPr>
            <a:r>
              <a:rPr lang="fr-FR" sz="2400" dirty="0">
                <a:latin typeface="Arial" panose="020B0604020202020204" pitchFamily="34" charset="0"/>
                <a:cs typeface="Arial" panose="020B0604020202020204" pitchFamily="34" charset="0"/>
              </a:rPr>
              <a:t>En 2025, les moins de 5ans représentaient 16% mais étaient responsables de 36% des cas confirmés et 72% des décès enregistrés dans les FOSA</a:t>
            </a:r>
          </a:p>
        </p:txBody>
      </p:sp>
      <p:pic>
        <p:nvPicPr>
          <p:cNvPr id="4" name="Image 3">
            <a:extLst>
              <a:ext uri="{FF2B5EF4-FFF2-40B4-BE49-F238E27FC236}">
                <a16:creationId xmlns:a16="http://schemas.microsoft.com/office/drawing/2014/main" id="{2AE49EEB-438C-92D3-E5EF-09C3C3D66A39}"/>
              </a:ext>
            </a:extLst>
          </p:cNvPr>
          <p:cNvPicPr>
            <a:picLocks noChangeAspect="1"/>
          </p:cNvPicPr>
          <p:nvPr/>
        </p:nvPicPr>
        <p:blipFill>
          <a:blip r:embed="rId2">
            <a:duotone>
              <a:schemeClr val="accent1">
                <a:shade val="45000"/>
                <a:satMod val="135000"/>
              </a:schemeClr>
              <a:prstClr val="white"/>
            </a:duotone>
          </a:blip>
          <a:stretch>
            <a:fillRect/>
          </a:stretch>
        </p:blipFill>
        <p:spPr>
          <a:xfrm>
            <a:off x="24689" y="0"/>
            <a:ext cx="1675017" cy="998816"/>
          </a:xfrm>
          <a:prstGeom prst="rect">
            <a:avLst/>
          </a:prstGeom>
        </p:spPr>
      </p:pic>
      <p:graphicFrame>
        <p:nvGraphicFramePr>
          <p:cNvPr id="6" name="Graphique 5">
            <a:extLst>
              <a:ext uri="{FF2B5EF4-FFF2-40B4-BE49-F238E27FC236}">
                <a16:creationId xmlns:a16="http://schemas.microsoft.com/office/drawing/2014/main" id="{E003DE45-1975-594B-F4E8-6477C843C36C}"/>
              </a:ext>
            </a:extLst>
          </p:cNvPr>
          <p:cNvGraphicFramePr>
            <a:graphicFrameLocks/>
          </p:cNvGraphicFramePr>
          <p:nvPr>
            <p:extLst>
              <p:ext uri="{D42A27DB-BD31-4B8C-83A1-F6EECF244321}">
                <p14:modId xmlns:p14="http://schemas.microsoft.com/office/powerpoint/2010/main" val="311879587"/>
              </p:ext>
            </p:extLst>
          </p:nvPr>
        </p:nvGraphicFramePr>
        <p:xfrm>
          <a:off x="24689" y="1224390"/>
          <a:ext cx="11963557" cy="39402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89711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6E2EE-6B1C-9051-F186-6161A8B29A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AD6606-6D7A-A2C5-6925-758401E264FC}"/>
              </a:ext>
            </a:extLst>
          </p:cNvPr>
          <p:cNvSpPr>
            <a:spLocks noGrp="1"/>
          </p:cNvSpPr>
          <p:nvPr>
            <p:ph type="title"/>
          </p:nvPr>
        </p:nvSpPr>
        <p:spPr>
          <a:xfrm>
            <a:off x="1699706" y="0"/>
            <a:ext cx="10492294" cy="990600"/>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fontScale="90000"/>
          </a:bodyPr>
          <a:lstStyle/>
          <a:p>
            <a:pPr algn="l"/>
            <a:r>
              <a:rPr lang="fr-FR" b="1" dirty="0">
                <a:solidFill>
                  <a:srgbClr val="0070C0"/>
                </a:solidFill>
                <a:latin typeface="Arial" panose="020B0604020202020204" pitchFamily="34" charset="0"/>
                <a:cs typeface="Arial" panose="020B0604020202020204" pitchFamily="34" charset="0"/>
              </a:rPr>
              <a:t>Contexte : Fardeau du paludisme selon les groupes d’âge</a:t>
            </a:r>
          </a:p>
        </p:txBody>
      </p:sp>
      <p:sp>
        <p:nvSpPr>
          <p:cNvPr id="3" name="Rectangle 2">
            <a:extLst>
              <a:ext uri="{FF2B5EF4-FFF2-40B4-BE49-F238E27FC236}">
                <a16:creationId xmlns:a16="http://schemas.microsoft.com/office/drawing/2014/main" id="{DC5E68F5-632B-893C-9BE6-12C6A58AD6CA}"/>
              </a:ext>
            </a:extLst>
          </p:cNvPr>
          <p:cNvSpPr/>
          <p:nvPr/>
        </p:nvSpPr>
        <p:spPr>
          <a:xfrm>
            <a:off x="0" y="5418667"/>
            <a:ext cx="12005733" cy="1200329"/>
          </a:xfrm>
          <a:prstGeom prst="rect">
            <a:avLst/>
          </a:prstGeom>
        </p:spPr>
        <p:txBody>
          <a:bodyPr wrap="square">
            <a:spAutoFit/>
          </a:bodyPr>
          <a:lstStyle/>
          <a:p>
            <a:pPr marL="342900" indent="-342900">
              <a:buFontTx/>
              <a:buChar char="-"/>
              <a:defRPr/>
            </a:pPr>
            <a:r>
              <a:rPr lang="fr-FR" sz="2400" dirty="0">
                <a:latin typeface="Arial" panose="020B0604020202020204" pitchFamily="34" charset="0"/>
                <a:cs typeface="Arial" panose="020B0604020202020204" pitchFamily="34" charset="0"/>
              </a:rPr>
              <a:t>En 2025, les enfants de moins de 5ans continuent de porter le plus lourd fardeau du paludisme, les risques de survenue des cas et des décès étant les plus élève dans cette tranche</a:t>
            </a:r>
          </a:p>
        </p:txBody>
      </p:sp>
      <p:pic>
        <p:nvPicPr>
          <p:cNvPr id="4" name="Image 3">
            <a:extLst>
              <a:ext uri="{FF2B5EF4-FFF2-40B4-BE49-F238E27FC236}">
                <a16:creationId xmlns:a16="http://schemas.microsoft.com/office/drawing/2014/main" id="{AD89C056-B206-3BD1-9632-32BBD35274A9}"/>
              </a:ext>
            </a:extLst>
          </p:cNvPr>
          <p:cNvPicPr>
            <a:picLocks noChangeAspect="1"/>
          </p:cNvPicPr>
          <p:nvPr/>
        </p:nvPicPr>
        <p:blipFill>
          <a:blip r:embed="rId2">
            <a:duotone>
              <a:schemeClr val="accent1">
                <a:shade val="45000"/>
                <a:satMod val="135000"/>
              </a:schemeClr>
              <a:prstClr val="white"/>
            </a:duotone>
          </a:blip>
          <a:stretch>
            <a:fillRect/>
          </a:stretch>
        </p:blipFill>
        <p:spPr>
          <a:xfrm>
            <a:off x="24689" y="0"/>
            <a:ext cx="1675017" cy="998816"/>
          </a:xfrm>
          <a:prstGeom prst="rect">
            <a:avLst/>
          </a:prstGeom>
        </p:spPr>
      </p:pic>
      <p:graphicFrame>
        <p:nvGraphicFramePr>
          <p:cNvPr id="5" name="Graphique 4">
            <a:extLst>
              <a:ext uri="{FF2B5EF4-FFF2-40B4-BE49-F238E27FC236}">
                <a16:creationId xmlns:a16="http://schemas.microsoft.com/office/drawing/2014/main" id="{475CEE5A-AA08-DB9D-2559-030C6C1059A4}"/>
              </a:ext>
            </a:extLst>
          </p:cNvPr>
          <p:cNvGraphicFramePr>
            <a:graphicFrameLocks/>
          </p:cNvGraphicFramePr>
          <p:nvPr>
            <p:extLst>
              <p:ext uri="{D42A27DB-BD31-4B8C-83A1-F6EECF244321}">
                <p14:modId xmlns:p14="http://schemas.microsoft.com/office/powerpoint/2010/main" val="1233847824"/>
              </p:ext>
            </p:extLst>
          </p:nvPr>
        </p:nvGraphicFramePr>
        <p:xfrm>
          <a:off x="167750" y="1030413"/>
          <a:ext cx="5895975" cy="39338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phique 6">
            <a:extLst>
              <a:ext uri="{FF2B5EF4-FFF2-40B4-BE49-F238E27FC236}">
                <a16:creationId xmlns:a16="http://schemas.microsoft.com/office/drawing/2014/main" id="{055F065C-A497-E6E8-F1E1-CE0AFFB2489B}"/>
              </a:ext>
            </a:extLst>
          </p:cNvPr>
          <p:cNvGraphicFramePr>
            <a:graphicFrameLocks/>
          </p:cNvGraphicFramePr>
          <p:nvPr>
            <p:extLst>
              <p:ext uri="{D42A27DB-BD31-4B8C-83A1-F6EECF244321}">
                <p14:modId xmlns:p14="http://schemas.microsoft.com/office/powerpoint/2010/main" val="1815253932"/>
              </p:ext>
            </p:extLst>
          </p:nvPr>
        </p:nvGraphicFramePr>
        <p:xfrm>
          <a:off x="6128277" y="1030413"/>
          <a:ext cx="5895975" cy="39338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3461385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F260-3821-6897-5B54-2D602A006F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ACCE65-D58A-0A0D-243E-BC9FF7910AA8}"/>
              </a:ext>
            </a:extLst>
          </p:cNvPr>
          <p:cNvSpPr>
            <a:spLocks noGrp="1"/>
          </p:cNvSpPr>
          <p:nvPr>
            <p:ph type="title"/>
          </p:nvPr>
        </p:nvSpPr>
        <p:spPr>
          <a:xfrm>
            <a:off x="1699706" y="0"/>
            <a:ext cx="10492294" cy="784887"/>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fontScale="90000"/>
          </a:bodyPr>
          <a:lstStyle/>
          <a:p>
            <a:pPr algn="l"/>
            <a:r>
              <a:rPr lang="fr-FR" b="1" dirty="0">
                <a:solidFill>
                  <a:srgbClr val="0070C0"/>
                </a:solidFill>
                <a:latin typeface="Arial" panose="020B0604020202020204" pitchFamily="34" charset="0"/>
                <a:cs typeface="Arial" panose="020B0604020202020204" pitchFamily="34" charset="0"/>
              </a:rPr>
              <a:t>Contexte : Cas et décès chez les moins de 5ans par région</a:t>
            </a:r>
          </a:p>
        </p:txBody>
      </p:sp>
      <p:sp>
        <p:nvSpPr>
          <p:cNvPr id="3" name="Rectangle 2">
            <a:extLst>
              <a:ext uri="{FF2B5EF4-FFF2-40B4-BE49-F238E27FC236}">
                <a16:creationId xmlns:a16="http://schemas.microsoft.com/office/drawing/2014/main" id="{516EC520-6D2C-B45D-6E56-1FB910B2EC20}"/>
              </a:ext>
            </a:extLst>
          </p:cNvPr>
          <p:cNvSpPr/>
          <p:nvPr/>
        </p:nvSpPr>
        <p:spPr>
          <a:xfrm>
            <a:off x="0" y="5418667"/>
            <a:ext cx="12005733" cy="1015663"/>
          </a:xfrm>
          <a:prstGeom prst="rect">
            <a:avLst/>
          </a:prstGeom>
        </p:spPr>
        <p:txBody>
          <a:bodyPr wrap="square">
            <a:spAutoFit/>
          </a:bodyPr>
          <a:lstStyle/>
          <a:p>
            <a:pPr marL="342900" indent="-342900">
              <a:buFontTx/>
              <a:buChar char="-"/>
              <a:defRPr/>
            </a:pPr>
            <a:r>
              <a:rPr lang="fr-FR" sz="2000" dirty="0">
                <a:latin typeface="Arial" panose="020B0604020202020204" pitchFamily="34" charset="0"/>
                <a:cs typeface="Arial" panose="020B0604020202020204" pitchFamily="34" charset="0"/>
              </a:rPr>
              <a:t>Les régions du Nord et de l’Extrême Nord abritent 36% de la population de moins de 5ans mais contribuent respectivement à 34% des cas confirmés et 57% des décès survenant dans cette tranche d’âge  </a:t>
            </a:r>
          </a:p>
        </p:txBody>
      </p:sp>
      <p:pic>
        <p:nvPicPr>
          <p:cNvPr id="4" name="Image 3">
            <a:extLst>
              <a:ext uri="{FF2B5EF4-FFF2-40B4-BE49-F238E27FC236}">
                <a16:creationId xmlns:a16="http://schemas.microsoft.com/office/drawing/2014/main" id="{A8A9D6EA-9104-372C-73C2-685499AD6B10}"/>
              </a:ext>
            </a:extLst>
          </p:cNvPr>
          <p:cNvPicPr>
            <a:picLocks noChangeAspect="1"/>
          </p:cNvPicPr>
          <p:nvPr/>
        </p:nvPicPr>
        <p:blipFill>
          <a:blip r:embed="rId2">
            <a:duotone>
              <a:schemeClr val="accent1">
                <a:shade val="45000"/>
                <a:satMod val="135000"/>
              </a:schemeClr>
              <a:prstClr val="white"/>
            </a:duotone>
          </a:blip>
          <a:stretch>
            <a:fillRect/>
          </a:stretch>
        </p:blipFill>
        <p:spPr>
          <a:xfrm>
            <a:off x="24689" y="0"/>
            <a:ext cx="1675017" cy="998816"/>
          </a:xfrm>
          <a:prstGeom prst="rect">
            <a:avLst/>
          </a:prstGeom>
        </p:spPr>
      </p:pic>
      <p:graphicFrame>
        <p:nvGraphicFramePr>
          <p:cNvPr id="8" name="Tableau 7">
            <a:extLst>
              <a:ext uri="{FF2B5EF4-FFF2-40B4-BE49-F238E27FC236}">
                <a16:creationId xmlns:a16="http://schemas.microsoft.com/office/drawing/2014/main" id="{A32BF899-29F9-217F-F520-44444025F620}"/>
              </a:ext>
            </a:extLst>
          </p:cNvPr>
          <p:cNvGraphicFramePr>
            <a:graphicFrameLocks noGrp="1"/>
          </p:cNvGraphicFramePr>
          <p:nvPr>
            <p:extLst>
              <p:ext uri="{D42A27DB-BD31-4B8C-83A1-F6EECF244321}">
                <p14:modId xmlns:p14="http://schemas.microsoft.com/office/powerpoint/2010/main" val="3476811319"/>
              </p:ext>
            </p:extLst>
          </p:nvPr>
        </p:nvGraphicFramePr>
        <p:xfrm>
          <a:off x="4340364" y="1345020"/>
          <a:ext cx="3787929" cy="3900619"/>
        </p:xfrm>
        <a:graphic>
          <a:graphicData uri="http://schemas.openxmlformats.org/drawingml/2006/table">
            <a:tbl>
              <a:tblPr/>
              <a:tblGrid>
                <a:gridCol w="1260000">
                  <a:extLst>
                    <a:ext uri="{9D8B030D-6E8A-4147-A177-3AD203B41FA5}">
                      <a16:colId xmlns:a16="http://schemas.microsoft.com/office/drawing/2014/main" val="1926575679"/>
                    </a:ext>
                  </a:extLst>
                </a:gridCol>
                <a:gridCol w="842643">
                  <a:extLst>
                    <a:ext uri="{9D8B030D-6E8A-4147-A177-3AD203B41FA5}">
                      <a16:colId xmlns:a16="http://schemas.microsoft.com/office/drawing/2014/main" val="1589547460"/>
                    </a:ext>
                  </a:extLst>
                </a:gridCol>
                <a:gridCol w="842643">
                  <a:extLst>
                    <a:ext uri="{9D8B030D-6E8A-4147-A177-3AD203B41FA5}">
                      <a16:colId xmlns:a16="http://schemas.microsoft.com/office/drawing/2014/main" val="2680284320"/>
                    </a:ext>
                  </a:extLst>
                </a:gridCol>
                <a:gridCol w="842643">
                  <a:extLst>
                    <a:ext uri="{9D8B030D-6E8A-4147-A177-3AD203B41FA5}">
                      <a16:colId xmlns:a16="http://schemas.microsoft.com/office/drawing/2014/main" val="4015578180"/>
                    </a:ext>
                  </a:extLst>
                </a:gridCol>
              </a:tblGrid>
              <a:tr h="644817">
                <a:tc>
                  <a:txBody>
                    <a:bodyPr/>
                    <a:lstStyle/>
                    <a:p>
                      <a:pPr algn="l" fontAlgn="ctr">
                        <a:buNone/>
                      </a:pPr>
                      <a:r>
                        <a:rPr lang="fr-FR" sz="1050" b="1" i="0" u="none" strike="noStrike" dirty="0">
                          <a:effectLst/>
                          <a:latin typeface="Roboto" panose="02000000000000000000" pitchFamily="2" charset="0"/>
                        </a:rPr>
                        <a:t>Région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50" b="1" i="0" u="none" strike="noStrike">
                          <a:effectLst/>
                          <a:latin typeface="Roboto" panose="02000000000000000000" pitchFamily="2" charset="0"/>
                        </a:rPr>
                        <a:t>Cas confirmes - Moins 5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50" b="1" i="0" u="none" strike="noStrike">
                          <a:effectLst/>
                          <a:latin typeface="Roboto" panose="02000000000000000000" pitchFamily="2" charset="0"/>
                        </a:rPr>
                        <a:t>Pourcentage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50" b="1" i="0" u="none" strike="noStrike">
                          <a:effectLst/>
                          <a:latin typeface="Roboto" panose="02000000000000000000" pitchFamily="2" charset="0"/>
                        </a:rPr>
                        <a:t>Pourcentage cumulée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9464228"/>
                  </a:ext>
                </a:extLst>
              </a:tr>
              <a:tr h="295982">
                <a:tc>
                  <a:txBody>
                    <a:bodyPr/>
                    <a:lstStyle/>
                    <a:p>
                      <a:pPr algn="l" fontAlgn="ctr">
                        <a:buNone/>
                      </a:pPr>
                      <a:r>
                        <a:rPr lang="fr-FR" sz="1400" b="0" i="0" u="none" strike="noStrike" dirty="0">
                          <a:effectLst/>
                          <a:latin typeface="Roboto" panose="02000000000000000000" pitchFamily="2" charset="0"/>
                        </a:rPr>
                        <a:t>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227 610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6967840"/>
                  </a:ext>
                </a:extLst>
              </a:tr>
              <a:tr h="295982">
                <a:tc>
                  <a:txBody>
                    <a:bodyPr/>
                    <a:lstStyle/>
                    <a:p>
                      <a:pPr algn="l" fontAlgn="ctr">
                        <a:buNone/>
                      </a:pPr>
                      <a:r>
                        <a:rPr lang="fr-FR" sz="1400" b="0" i="0" u="none" strike="noStrike" dirty="0">
                          <a:effectLst/>
                          <a:latin typeface="Roboto" panose="02000000000000000000" pitchFamily="2" charset="0"/>
                        </a:rPr>
                        <a:t>Extrême-Nord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208 504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400" b="0" i="0" u="none" strike="noStrike" dirty="0">
                          <a:effectLst/>
                          <a:latin typeface="Roboto" panose="02000000000000000000" pitchFamily="2" charset="0"/>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7584231"/>
                  </a:ext>
                </a:extLst>
              </a:tr>
              <a:tr h="295982">
                <a:tc>
                  <a:txBody>
                    <a:bodyPr/>
                    <a:lstStyle/>
                    <a:p>
                      <a:pPr algn="l" fontAlgn="ctr">
                        <a:buNone/>
                      </a:pPr>
                      <a:r>
                        <a:rPr lang="fr-FR" sz="1400" b="0" i="0" u="none" strike="noStrike">
                          <a:effectLst/>
                          <a:latin typeface="Roboto" panose="02000000000000000000" pitchFamily="2" charset="0"/>
                        </a:rPr>
                        <a:t>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141 874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400" b="0" i="0" u="none" strike="noStrike" dirty="0">
                          <a:effectLst/>
                          <a:latin typeface="Roboto" panose="02000000000000000000" pitchFamily="2" charset="0"/>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5229868"/>
                  </a:ext>
                </a:extLst>
              </a:tr>
              <a:tr h="295982">
                <a:tc>
                  <a:txBody>
                    <a:bodyPr/>
                    <a:lstStyle/>
                    <a:p>
                      <a:pPr algn="l" fontAlgn="ctr">
                        <a:buNone/>
                      </a:pPr>
                      <a:r>
                        <a:rPr lang="fr-FR" sz="1400" b="0" i="0" u="none" strike="noStrike" dirty="0">
                          <a:effectLst/>
                          <a:latin typeface="Roboto" panose="02000000000000000000" pitchFamily="2" charset="0"/>
                        </a:rPr>
                        <a:t>Littoral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111 837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2041499"/>
                  </a:ext>
                </a:extLst>
              </a:tr>
              <a:tr h="295982">
                <a:tc>
                  <a:txBody>
                    <a:bodyPr/>
                    <a:lstStyle/>
                    <a:p>
                      <a:pPr algn="l" fontAlgn="ctr">
                        <a:buNone/>
                      </a:pPr>
                      <a:r>
                        <a:rPr lang="fr-FR" sz="1400" b="0" i="0" u="none" strike="noStrike" dirty="0">
                          <a:effectLst/>
                          <a:latin typeface="Roboto" panose="02000000000000000000" pitchFamily="2" charset="0"/>
                        </a:rPr>
                        <a:t>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86 285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816348"/>
                  </a:ext>
                </a:extLst>
              </a:tr>
              <a:tr h="295982">
                <a:tc>
                  <a:txBody>
                    <a:bodyPr/>
                    <a:lstStyle/>
                    <a:p>
                      <a:pPr algn="l" fontAlgn="ctr">
                        <a:buNone/>
                      </a:pPr>
                      <a:r>
                        <a:rPr lang="fr-FR" sz="1400" b="0" i="0" u="none" strike="noStrike" dirty="0">
                          <a:effectLst/>
                          <a:latin typeface="Roboto" panose="02000000000000000000" pitchFamily="2" charset="0"/>
                        </a:rPr>
                        <a:t>Adamaoua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74 790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3787741"/>
                  </a:ext>
                </a:extLst>
              </a:tr>
              <a:tr h="295982">
                <a:tc>
                  <a:txBody>
                    <a:bodyPr/>
                    <a:lstStyle/>
                    <a:p>
                      <a:pPr algn="l" fontAlgn="ctr">
                        <a:buNone/>
                      </a:pPr>
                      <a:r>
                        <a:rPr lang="fr-FR" sz="1400" b="0" i="0" u="none" strike="noStrike" dirty="0">
                          <a:effectLst/>
                          <a:latin typeface="Roboto" panose="02000000000000000000" pitchFamily="2" charset="0"/>
                        </a:rPr>
                        <a:t>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72 982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535225"/>
                  </a:ext>
                </a:extLst>
              </a:tr>
              <a:tr h="295982">
                <a:tc>
                  <a:txBody>
                    <a:bodyPr/>
                    <a:lstStyle/>
                    <a:p>
                      <a:pPr algn="l" fontAlgn="ctr">
                        <a:buNone/>
                      </a:pPr>
                      <a:r>
                        <a:rPr lang="fr-FR" sz="1400" b="0" i="0" u="none" strike="noStrike" dirty="0">
                          <a:effectLst/>
                          <a:latin typeface="Roboto" panose="02000000000000000000" pitchFamily="2" charset="0"/>
                        </a:rPr>
                        <a:t>Sud-Ouest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51 011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8074946"/>
                  </a:ext>
                </a:extLst>
              </a:tr>
              <a:tr h="295982">
                <a:tc>
                  <a:txBody>
                    <a:bodyPr/>
                    <a:lstStyle/>
                    <a:p>
                      <a:pPr algn="l" fontAlgn="ctr">
                        <a:buNone/>
                      </a:pPr>
                      <a:r>
                        <a:rPr lang="fr-FR" sz="1400" b="0" i="0" u="none" strike="noStrike" dirty="0">
                          <a:effectLst/>
                          <a:latin typeface="Roboto" panose="02000000000000000000" pitchFamily="2" charset="0"/>
                        </a:rPr>
                        <a:t>Sud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37 965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410650"/>
                  </a:ext>
                </a:extLst>
              </a:tr>
              <a:tr h="295982">
                <a:tc>
                  <a:txBody>
                    <a:bodyPr/>
                    <a:lstStyle/>
                    <a:p>
                      <a:pPr algn="l" fontAlgn="ctr">
                        <a:buNone/>
                      </a:pPr>
                      <a:r>
                        <a:rPr lang="fr-FR" sz="1400" b="0" i="0" u="none" strike="noStrike" dirty="0">
                          <a:effectLst/>
                          <a:latin typeface="Roboto" panose="02000000000000000000" pitchFamily="2" charset="0"/>
                        </a:rPr>
                        <a:t>Nord-Ouest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33 436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1875389"/>
                  </a:ext>
                </a:extLst>
              </a:tr>
              <a:tr h="295982">
                <a:tc>
                  <a:txBody>
                    <a:bodyPr/>
                    <a:lstStyle/>
                    <a:p>
                      <a:pPr algn="l" fontAlgn="ctr">
                        <a:buNone/>
                      </a:pPr>
                      <a:r>
                        <a:rPr lang="fr-FR" sz="1200" b="1" i="0" u="none" strike="noStrike" dirty="0">
                          <a:effectLst/>
                          <a:latin typeface="Roboto" panose="02000000000000000000" pitchFamily="2" charset="0"/>
                        </a:rPr>
                        <a:t>Total Cameroun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1" i="0" u="none" strike="noStrike" dirty="0">
                          <a:effectLst/>
                          <a:latin typeface="Roboto" panose="02000000000000000000" pitchFamily="2" charset="0"/>
                        </a:rPr>
                        <a:t>1 046 294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fr-FR" sz="1050" b="0" i="0" u="none" strike="noStrike">
                        <a:effectLst/>
                        <a:latin typeface="Roboto" panose="02000000000000000000" pitchFamily="2"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fr-FR" sz="1050" b="0" i="0" u="none" strike="noStrike" dirty="0">
                        <a:effectLst/>
                        <a:latin typeface="Roboto" panose="02000000000000000000" pitchFamily="2"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697203641"/>
                  </a:ext>
                </a:extLst>
              </a:tr>
            </a:tbl>
          </a:graphicData>
        </a:graphic>
      </p:graphicFrame>
      <p:graphicFrame>
        <p:nvGraphicFramePr>
          <p:cNvPr id="10" name="Tableau 9">
            <a:extLst>
              <a:ext uri="{FF2B5EF4-FFF2-40B4-BE49-F238E27FC236}">
                <a16:creationId xmlns:a16="http://schemas.microsoft.com/office/drawing/2014/main" id="{1C839D6B-A479-3C8E-183A-2614E14751E5}"/>
              </a:ext>
            </a:extLst>
          </p:cNvPr>
          <p:cNvGraphicFramePr>
            <a:graphicFrameLocks noGrp="1"/>
          </p:cNvGraphicFramePr>
          <p:nvPr>
            <p:extLst>
              <p:ext uri="{D42A27DB-BD31-4B8C-83A1-F6EECF244321}">
                <p14:modId xmlns:p14="http://schemas.microsoft.com/office/powerpoint/2010/main" val="3632706573"/>
              </p:ext>
            </p:extLst>
          </p:nvPr>
        </p:nvGraphicFramePr>
        <p:xfrm>
          <a:off x="8404948" y="1323975"/>
          <a:ext cx="3744789" cy="3900619"/>
        </p:xfrm>
        <a:graphic>
          <a:graphicData uri="http://schemas.openxmlformats.org/drawingml/2006/table">
            <a:tbl>
              <a:tblPr/>
              <a:tblGrid>
                <a:gridCol w="1260000">
                  <a:extLst>
                    <a:ext uri="{9D8B030D-6E8A-4147-A177-3AD203B41FA5}">
                      <a16:colId xmlns:a16="http://schemas.microsoft.com/office/drawing/2014/main" val="2959643516"/>
                    </a:ext>
                  </a:extLst>
                </a:gridCol>
                <a:gridCol w="828263">
                  <a:extLst>
                    <a:ext uri="{9D8B030D-6E8A-4147-A177-3AD203B41FA5}">
                      <a16:colId xmlns:a16="http://schemas.microsoft.com/office/drawing/2014/main" val="3847827455"/>
                    </a:ext>
                  </a:extLst>
                </a:gridCol>
                <a:gridCol w="828263">
                  <a:extLst>
                    <a:ext uri="{9D8B030D-6E8A-4147-A177-3AD203B41FA5}">
                      <a16:colId xmlns:a16="http://schemas.microsoft.com/office/drawing/2014/main" val="487855360"/>
                    </a:ext>
                  </a:extLst>
                </a:gridCol>
                <a:gridCol w="828263">
                  <a:extLst>
                    <a:ext uri="{9D8B030D-6E8A-4147-A177-3AD203B41FA5}">
                      <a16:colId xmlns:a16="http://schemas.microsoft.com/office/drawing/2014/main" val="976238726"/>
                    </a:ext>
                  </a:extLst>
                </a:gridCol>
              </a:tblGrid>
              <a:tr h="644817">
                <a:tc>
                  <a:txBody>
                    <a:bodyPr/>
                    <a:lstStyle/>
                    <a:p>
                      <a:pPr algn="l" fontAlgn="ctr">
                        <a:buNone/>
                      </a:pPr>
                      <a:r>
                        <a:rPr lang="fr-FR" sz="1000" b="1" i="0" u="none" strike="noStrike" dirty="0">
                          <a:effectLst/>
                          <a:latin typeface="Roboto" panose="02000000000000000000" pitchFamily="2" charset="0"/>
                        </a:rPr>
                        <a:t>Région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Deces de paludisme - Moins 5 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Pourcentage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Pourcentage cumulée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91674386"/>
                  </a:ext>
                </a:extLst>
              </a:tr>
              <a:tr h="295982">
                <a:tc>
                  <a:txBody>
                    <a:bodyPr/>
                    <a:lstStyle/>
                    <a:p>
                      <a:pPr algn="l" fontAlgn="ctr">
                        <a:buNone/>
                      </a:pPr>
                      <a:r>
                        <a:rPr lang="fr-FR" sz="1400" b="0" i="0" u="none" strike="noStrike" dirty="0">
                          <a:effectLst/>
                          <a:latin typeface="Roboto" panose="02000000000000000000" pitchFamily="2" charset="0"/>
                        </a:rPr>
                        <a:t>Extrême-Nord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326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400" b="0" i="0" u="none" strike="noStrike">
                          <a:effectLst/>
                          <a:latin typeface="Roboto" panose="02000000000000000000" pitchFamily="2"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7375676"/>
                  </a:ext>
                </a:extLst>
              </a:tr>
              <a:tr h="295982">
                <a:tc>
                  <a:txBody>
                    <a:bodyPr/>
                    <a:lstStyle/>
                    <a:p>
                      <a:pPr algn="l" fontAlgn="ctr">
                        <a:buNone/>
                      </a:pPr>
                      <a:r>
                        <a:rPr lang="fr-FR" sz="1400" b="0" i="0" u="none" strike="noStrike">
                          <a:effectLst/>
                          <a:latin typeface="Roboto" panose="02000000000000000000" pitchFamily="2" charset="0"/>
                        </a:rPr>
                        <a:t>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400" b="0" i="0" u="none" strike="noStrike" dirty="0">
                          <a:effectLst/>
                          <a:latin typeface="Roboto" panose="02000000000000000000" pitchFamily="2"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8737665"/>
                  </a:ext>
                </a:extLst>
              </a:tr>
              <a:tr h="295982">
                <a:tc>
                  <a:txBody>
                    <a:bodyPr/>
                    <a:lstStyle/>
                    <a:p>
                      <a:pPr algn="l" fontAlgn="ctr">
                        <a:buNone/>
                      </a:pPr>
                      <a:r>
                        <a:rPr lang="fr-FR" sz="1400" b="0" i="0" u="none" strike="noStrike" dirty="0">
                          <a:effectLst/>
                          <a:latin typeface="Roboto" panose="02000000000000000000" pitchFamily="2" charset="0"/>
                        </a:rPr>
                        <a:t>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4149590"/>
                  </a:ext>
                </a:extLst>
              </a:tr>
              <a:tr h="295982">
                <a:tc>
                  <a:txBody>
                    <a:bodyPr/>
                    <a:lstStyle/>
                    <a:p>
                      <a:pPr algn="l" fontAlgn="ctr">
                        <a:buNone/>
                      </a:pPr>
                      <a:r>
                        <a:rPr lang="fr-FR" sz="1400" b="0" i="0" u="none" strike="noStrike">
                          <a:effectLst/>
                          <a:latin typeface="Roboto" panose="02000000000000000000" pitchFamily="2" charset="0"/>
                        </a:rPr>
                        <a:t>Adamaoua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590127"/>
                  </a:ext>
                </a:extLst>
              </a:tr>
              <a:tr h="295982">
                <a:tc>
                  <a:txBody>
                    <a:bodyPr/>
                    <a:lstStyle/>
                    <a:p>
                      <a:pPr algn="l" fontAlgn="ctr">
                        <a:buNone/>
                      </a:pPr>
                      <a:r>
                        <a:rPr lang="fr-FR" sz="1400" b="0" i="0" u="none" strike="noStrike" dirty="0">
                          <a:effectLst/>
                          <a:latin typeface="Roboto" panose="02000000000000000000" pitchFamily="2" charset="0"/>
                        </a:rPr>
                        <a:t>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9145063"/>
                  </a:ext>
                </a:extLst>
              </a:tr>
              <a:tr h="295982">
                <a:tc>
                  <a:txBody>
                    <a:bodyPr/>
                    <a:lstStyle/>
                    <a:p>
                      <a:pPr algn="l" fontAlgn="ctr">
                        <a:buNone/>
                      </a:pPr>
                      <a:r>
                        <a:rPr lang="fr-FR" sz="1400" b="0" i="0" u="none" strike="noStrike" dirty="0">
                          <a:effectLst/>
                          <a:latin typeface="Roboto" panose="02000000000000000000" pitchFamily="2" charset="0"/>
                        </a:rPr>
                        <a:t>Littoral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961335"/>
                  </a:ext>
                </a:extLst>
              </a:tr>
              <a:tr h="295982">
                <a:tc>
                  <a:txBody>
                    <a:bodyPr/>
                    <a:lstStyle/>
                    <a:p>
                      <a:pPr algn="l" fontAlgn="ctr">
                        <a:buNone/>
                      </a:pPr>
                      <a:r>
                        <a:rPr lang="fr-FR" sz="1400" b="0" i="0" u="none" strike="noStrike" dirty="0">
                          <a:effectLst/>
                          <a:latin typeface="Roboto" panose="02000000000000000000" pitchFamily="2" charset="0"/>
                        </a:rPr>
                        <a:t>Nord-Ouest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0140242"/>
                  </a:ext>
                </a:extLst>
              </a:tr>
              <a:tr h="295982">
                <a:tc>
                  <a:txBody>
                    <a:bodyPr/>
                    <a:lstStyle/>
                    <a:p>
                      <a:pPr algn="l" fontAlgn="ctr">
                        <a:buNone/>
                      </a:pPr>
                      <a:r>
                        <a:rPr lang="fr-FR" sz="1400" b="0" i="0" u="none" strike="noStrike" dirty="0">
                          <a:effectLst/>
                          <a:latin typeface="Roboto" panose="02000000000000000000" pitchFamily="2" charset="0"/>
                        </a:rPr>
                        <a:t>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3576482"/>
                  </a:ext>
                </a:extLst>
              </a:tr>
              <a:tr h="295982">
                <a:tc>
                  <a:txBody>
                    <a:bodyPr/>
                    <a:lstStyle/>
                    <a:p>
                      <a:pPr algn="l" fontAlgn="ctr">
                        <a:buNone/>
                      </a:pPr>
                      <a:r>
                        <a:rPr lang="fr-FR" sz="1400" b="0" i="0" u="none" strike="noStrike" dirty="0">
                          <a:effectLst/>
                          <a:latin typeface="Roboto" panose="02000000000000000000" pitchFamily="2" charset="0"/>
                        </a:rPr>
                        <a:t>Sud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1019980"/>
                  </a:ext>
                </a:extLst>
              </a:tr>
              <a:tr h="295982">
                <a:tc>
                  <a:txBody>
                    <a:bodyPr/>
                    <a:lstStyle/>
                    <a:p>
                      <a:pPr algn="l" fontAlgn="ctr">
                        <a:buNone/>
                      </a:pPr>
                      <a:r>
                        <a:rPr lang="fr-FR" sz="1400" b="0" i="0" u="none" strike="noStrike" dirty="0">
                          <a:effectLst/>
                          <a:latin typeface="Roboto" panose="02000000000000000000" pitchFamily="2" charset="0"/>
                        </a:rPr>
                        <a:t>Sud-Ouest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a:effectLst/>
                          <a:latin typeface="Roboto" panose="02000000000000000000" pitchFamily="2"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400" b="0" i="0" u="none" strike="noStrike" dirty="0">
                          <a:effectLst/>
                          <a:latin typeface="Roboto" panose="02000000000000000000" pitchFamily="2"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1139228"/>
                  </a:ext>
                </a:extLst>
              </a:tr>
              <a:tr h="295982">
                <a:tc>
                  <a:txBody>
                    <a:bodyPr/>
                    <a:lstStyle/>
                    <a:p>
                      <a:pPr algn="l" fontAlgn="ctr">
                        <a:buNone/>
                      </a:pPr>
                      <a:r>
                        <a:rPr lang="fr-FR" sz="1200" b="1" i="0" u="none" strike="noStrike" dirty="0">
                          <a:effectLst/>
                          <a:latin typeface="Roboto" panose="02000000000000000000" pitchFamily="2" charset="0"/>
                        </a:rPr>
                        <a:t>Total Cameroun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1" i="0" u="none" strike="noStrike" dirty="0">
                          <a:effectLst/>
                          <a:latin typeface="Roboto" panose="02000000000000000000" pitchFamily="2" charset="0"/>
                        </a:rPr>
                        <a:t>923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fr-FR" sz="1000" b="0" i="0" u="none" strike="noStrike">
                        <a:effectLst/>
                        <a:latin typeface="Roboto" panose="02000000000000000000" pitchFamily="2"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fr-FR" sz="1000" b="0" i="0" u="none" strike="noStrike" dirty="0">
                        <a:effectLst/>
                        <a:latin typeface="Roboto" panose="02000000000000000000" pitchFamily="2"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29098540"/>
                  </a:ext>
                </a:extLst>
              </a:tr>
            </a:tbl>
          </a:graphicData>
        </a:graphic>
      </p:graphicFrame>
      <p:graphicFrame>
        <p:nvGraphicFramePr>
          <p:cNvPr id="12" name="Tableau 11">
            <a:extLst>
              <a:ext uri="{FF2B5EF4-FFF2-40B4-BE49-F238E27FC236}">
                <a16:creationId xmlns:a16="http://schemas.microsoft.com/office/drawing/2014/main" id="{1471E8E6-A8E2-24E6-91ED-EEEFEE610942}"/>
              </a:ext>
            </a:extLst>
          </p:cNvPr>
          <p:cNvGraphicFramePr>
            <a:graphicFrameLocks noGrp="1"/>
          </p:cNvGraphicFramePr>
          <p:nvPr>
            <p:extLst>
              <p:ext uri="{D42A27DB-BD31-4B8C-83A1-F6EECF244321}">
                <p14:modId xmlns:p14="http://schemas.microsoft.com/office/powerpoint/2010/main" val="2726805072"/>
              </p:ext>
            </p:extLst>
          </p:nvPr>
        </p:nvGraphicFramePr>
        <p:xfrm>
          <a:off x="318922" y="1323975"/>
          <a:ext cx="3744787" cy="3942711"/>
        </p:xfrm>
        <a:graphic>
          <a:graphicData uri="http://schemas.openxmlformats.org/drawingml/2006/table">
            <a:tbl>
              <a:tblPr/>
              <a:tblGrid>
                <a:gridCol w="1304830">
                  <a:extLst>
                    <a:ext uri="{9D8B030D-6E8A-4147-A177-3AD203B41FA5}">
                      <a16:colId xmlns:a16="http://schemas.microsoft.com/office/drawing/2014/main" val="3468258383"/>
                    </a:ext>
                  </a:extLst>
                </a:gridCol>
                <a:gridCol w="813319">
                  <a:extLst>
                    <a:ext uri="{9D8B030D-6E8A-4147-A177-3AD203B41FA5}">
                      <a16:colId xmlns:a16="http://schemas.microsoft.com/office/drawing/2014/main" val="1700733465"/>
                    </a:ext>
                  </a:extLst>
                </a:gridCol>
                <a:gridCol w="813319">
                  <a:extLst>
                    <a:ext uri="{9D8B030D-6E8A-4147-A177-3AD203B41FA5}">
                      <a16:colId xmlns:a16="http://schemas.microsoft.com/office/drawing/2014/main" val="1979315669"/>
                    </a:ext>
                  </a:extLst>
                </a:gridCol>
                <a:gridCol w="813319">
                  <a:extLst>
                    <a:ext uri="{9D8B030D-6E8A-4147-A177-3AD203B41FA5}">
                      <a16:colId xmlns:a16="http://schemas.microsoft.com/office/drawing/2014/main" val="360980608"/>
                    </a:ext>
                  </a:extLst>
                </a:gridCol>
              </a:tblGrid>
              <a:tr h="651775">
                <a:tc>
                  <a:txBody>
                    <a:bodyPr/>
                    <a:lstStyle/>
                    <a:p>
                      <a:pPr algn="l" fontAlgn="ctr">
                        <a:buNone/>
                      </a:pPr>
                      <a:r>
                        <a:rPr lang="fr-FR" sz="1000" b="1" i="0" u="none" strike="noStrike" dirty="0">
                          <a:effectLst/>
                          <a:latin typeface="Roboto" panose="02000000000000000000" pitchFamily="2" charset="0"/>
                        </a:rPr>
                        <a:t>Région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Population moins de 5ans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Pourcentage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fr-FR" sz="1000" b="1" i="0" u="none" strike="noStrike">
                          <a:effectLst/>
                          <a:latin typeface="Roboto" panose="02000000000000000000" pitchFamily="2" charset="0"/>
                        </a:rPr>
                        <a:t>Pourcentage cumulée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92539067"/>
                  </a:ext>
                </a:extLst>
              </a:tr>
              <a:tr h="299176">
                <a:tc>
                  <a:txBody>
                    <a:bodyPr/>
                    <a:lstStyle/>
                    <a:p>
                      <a:pPr algn="l" fontAlgn="ctr">
                        <a:buNone/>
                      </a:pPr>
                      <a:r>
                        <a:rPr lang="fr-FR" sz="1200" b="0" i="0" u="none" strike="noStrike" dirty="0">
                          <a:effectLst/>
                          <a:latin typeface="Roboto" panose="02000000000000000000" pitchFamily="2" charset="0"/>
                        </a:rPr>
                        <a:t>Extrême-Nord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1 094 924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200" b="0" i="0" u="none" strike="noStrike">
                          <a:effectLst/>
                          <a:latin typeface="Roboto" panose="02000000000000000000" pitchFamily="2"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1054305"/>
                  </a:ext>
                </a:extLst>
              </a:tr>
              <a:tr h="299176">
                <a:tc>
                  <a:txBody>
                    <a:bodyPr/>
                    <a:lstStyle/>
                    <a:p>
                      <a:pPr algn="l" fontAlgn="ctr">
                        <a:buNone/>
                      </a:pPr>
                      <a:r>
                        <a:rPr lang="fr-FR" sz="1200" b="0" i="0" u="none" strike="noStrike" dirty="0">
                          <a:effectLst/>
                          <a:latin typeface="Roboto" panose="02000000000000000000" pitchFamily="2" charset="0"/>
                        </a:rPr>
                        <a:t>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672 829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9013022"/>
                  </a:ext>
                </a:extLst>
              </a:tr>
              <a:tr h="299176">
                <a:tc>
                  <a:txBody>
                    <a:bodyPr/>
                    <a:lstStyle/>
                    <a:p>
                      <a:pPr algn="l" fontAlgn="ctr">
                        <a:buNone/>
                      </a:pPr>
                      <a:r>
                        <a:rPr lang="fr-FR" sz="1200" b="0" i="0" u="none" strike="noStrike" dirty="0">
                          <a:effectLst/>
                          <a:latin typeface="Roboto" panose="02000000000000000000" pitchFamily="2" charset="0"/>
                        </a:rPr>
                        <a:t>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609 846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fr-FR" sz="1200" b="0" i="0" u="none" strike="noStrike">
                          <a:effectLst/>
                          <a:latin typeface="Roboto" panose="02000000000000000000" pitchFamily="2" charset="0"/>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571372"/>
                  </a:ext>
                </a:extLst>
              </a:tr>
              <a:tr h="299176">
                <a:tc>
                  <a:txBody>
                    <a:bodyPr/>
                    <a:lstStyle/>
                    <a:p>
                      <a:pPr algn="l" fontAlgn="ctr">
                        <a:buNone/>
                      </a:pPr>
                      <a:r>
                        <a:rPr lang="fr-FR" sz="1200" b="0" i="0" u="none" strike="noStrike">
                          <a:effectLst/>
                          <a:latin typeface="Roboto" panose="02000000000000000000" pitchFamily="2" charset="0"/>
                        </a:rPr>
                        <a:t>Littoral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572 816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838184"/>
                  </a:ext>
                </a:extLst>
              </a:tr>
              <a:tr h="299176">
                <a:tc>
                  <a:txBody>
                    <a:bodyPr/>
                    <a:lstStyle/>
                    <a:p>
                      <a:pPr algn="l" fontAlgn="ctr">
                        <a:buNone/>
                      </a:pPr>
                      <a:r>
                        <a:rPr lang="fr-FR" sz="1200" b="0" i="0" u="none" strike="noStrike" dirty="0">
                          <a:effectLst/>
                          <a:latin typeface="Roboto" panose="02000000000000000000" pitchFamily="2" charset="0"/>
                        </a:rPr>
                        <a:t>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455 693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4337378"/>
                  </a:ext>
                </a:extLst>
              </a:tr>
              <a:tr h="299176">
                <a:tc>
                  <a:txBody>
                    <a:bodyPr/>
                    <a:lstStyle/>
                    <a:p>
                      <a:pPr algn="l" fontAlgn="ctr">
                        <a:buNone/>
                      </a:pPr>
                      <a:r>
                        <a:rPr lang="fr-FR" sz="1200" b="0" i="0" u="none" strike="noStrike" dirty="0">
                          <a:effectLst/>
                          <a:latin typeface="Roboto" panose="02000000000000000000" pitchFamily="2" charset="0"/>
                        </a:rPr>
                        <a:t>Nord-Ouest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301 317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7217620"/>
                  </a:ext>
                </a:extLst>
              </a:tr>
              <a:tr h="299176">
                <a:tc>
                  <a:txBody>
                    <a:bodyPr/>
                    <a:lstStyle/>
                    <a:p>
                      <a:pPr algn="l" fontAlgn="ctr">
                        <a:buNone/>
                      </a:pPr>
                      <a:r>
                        <a:rPr lang="fr-FR" sz="1200" b="0" i="0" u="none" strike="noStrike" dirty="0">
                          <a:effectLst/>
                          <a:latin typeface="Roboto" panose="02000000000000000000" pitchFamily="2" charset="0"/>
                        </a:rPr>
                        <a:t>Sud-Ouest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285 920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9995976"/>
                  </a:ext>
                </a:extLst>
              </a:tr>
              <a:tr h="299176">
                <a:tc>
                  <a:txBody>
                    <a:bodyPr/>
                    <a:lstStyle/>
                    <a:p>
                      <a:pPr algn="l" fontAlgn="ctr">
                        <a:buNone/>
                      </a:pPr>
                      <a:r>
                        <a:rPr lang="fr-FR" sz="1200" b="0" i="0" u="none" strike="noStrike" dirty="0">
                          <a:effectLst/>
                          <a:latin typeface="Roboto" panose="02000000000000000000" pitchFamily="2" charset="0"/>
                        </a:rPr>
                        <a:t>Adamaoua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285 569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3632397"/>
                  </a:ext>
                </a:extLst>
              </a:tr>
              <a:tr h="299176">
                <a:tc>
                  <a:txBody>
                    <a:bodyPr/>
                    <a:lstStyle/>
                    <a:p>
                      <a:pPr algn="l" fontAlgn="ctr">
                        <a:buNone/>
                      </a:pPr>
                      <a:r>
                        <a:rPr lang="fr-FR" sz="1200" b="0" i="0" u="none" strike="noStrike" dirty="0">
                          <a:effectLst/>
                          <a:latin typeface="Roboto" panose="02000000000000000000" pitchFamily="2" charset="0"/>
                        </a:rPr>
                        <a:t>Est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247 582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6306509"/>
                  </a:ext>
                </a:extLst>
              </a:tr>
              <a:tr h="299176">
                <a:tc>
                  <a:txBody>
                    <a:bodyPr/>
                    <a:lstStyle/>
                    <a:p>
                      <a:pPr algn="l" fontAlgn="ctr">
                        <a:buNone/>
                      </a:pPr>
                      <a:r>
                        <a:rPr lang="fr-FR" sz="1200" b="0" i="0" u="none" strike="noStrike" dirty="0">
                          <a:effectLst/>
                          <a:latin typeface="Roboto" panose="02000000000000000000" pitchFamily="2" charset="0"/>
                        </a:rPr>
                        <a:t>Sud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dirty="0">
                          <a:effectLst/>
                          <a:latin typeface="Roboto" panose="02000000000000000000" pitchFamily="2" charset="0"/>
                        </a:rPr>
                        <a:t>142 809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0" i="0" u="none" strike="noStrike">
                          <a:effectLst/>
                          <a:latin typeface="Roboto" panose="02000000000000000000" pitchFamily="2"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1777174"/>
                  </a:ext>
                </a:extLst>
              </a:tr>
              <a:tr h="299176">
                <a:tc>
                  <a:txBody>
                    <a:bodyPr/>
                    <a:lstStyle/>
                    <a:p>
                      <a:pPr algn="l" fontAlgn="ctr">
                        <a:buNone/>
                      </a:pPr>
                      <a:r>
                        <a:rPr lang="fr-FR" sz="1200" b="1" i="0" u="none" strike="noStrike" dirty="0">
                          <a:effectLst/>
                          <a:latin typeface="Roboto" panose="02000000000000000000" pitchFamily="2" charset="0"/>
                        </a:rPr>
                        <a:t>Total Cameroun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1200" b="1" i="0" u="none" strike="noStrike">
                          <a:effectLst/>
                          <a:latin typeface="Roboto" panose="02000000000000000000" pitchFamily="2" charset="0"/>
                        </a:rPr>
                        <a:t>4 669 305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fr-FR" sz="1200" b="0" i="0" u="none" strike="noStrike">
                        <a:effectLst/>
                        <a:latin typeface="Roboto" panose="02000000000000000000" pitchFamily="2"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fr-FR" sz="1200" b="0" i="0" u="none" strike="noStrike" dirty="0">
                        <a:effectLst/>
                        <a:latin typeface="Roboto" panose="02000000000000000000" pitchFamily="2"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379149476"/>
                  </a:ext>
                </a:extLst>
              </a:tr>
            </a:tbl>
          </a:graphicData>
        </a:graphic>
      </p:graphicFrame>
      <p:sp>
        <p:nvSpPr>
          <p:cNvPr id="13" name="ZoneTexte 12">
            <a:extLst>
              <a:ext uri="{FF2B5EF4-FFF2-40B4-BE49-F238E27FC236}">
                <a16:creationId xmlns:a16="http://schemas.microsoft.com/office/drawing/2014/main" id="{6172A22C-E40A-CEED-E7D2-AB3731D006D6}"/>
              </a:ext>
            </a:extLst>
          </p:cNvPr>
          <p:cNvSpPr txBox="1"/>
          <p:nvPr/>
        </p:nvSpPr>
        <p:spPr>
          <a:xfrm>
            <a:off x="862197" y="922021"/>
            <a:ext cx="2847975" cy="369332"/>
          </a:xfrm>
          <a:prstGeom prst="rect">
            <a:avLst/>
          </a:prstGeom>
          <a:solidFill>
            <a:schemeClr val="tx1"/>
          </a:solidFill>
        </p:spPr>
        <p:txBody>
          <a:bodyPr wrap="square" rtlCol="0">
            <a:spAutoFit/>
          </a:bodyPr>
          <a:lstStyle/>
          <a:p>
            <a:r>
              <a:rPr lang="fr-FR" dirty="0">
                <a:solidFill>
                  <a:schemeClr val="bg1"/>
                </a:solidFill>
                <a:latin typeface="Impact" panose="020B0806030902050204" pitchFamily="34" charset="0"/>
              </a:rPr>
              <a:t>Population moins de 5ans</a:t>
            </a:r>
          </a:p>
        </p:txBody>
      </p:sp>
      <p:sp>
        <p:nvSpPr>
          <p:cNvPr id="14" name="ZoneTexte 13">
            <a:extLst>
              <a:ext uri="{FF2B5EF4-FFF2-40B4-BE49-F238E27FC236}">
                <a16:creationId xmlns:a16="http://schemas.microsoft.com/office/drawing/2014/main" id="{2F82D8B3-209F-43D2-3E51-4EBA68BF4E38}"/>
              </a:ext>
            </a:extLst>
          </p:cNvPr>
          <p:cNvSpPr txBox="1"/>
          <p:nvPr/>
        </p:nvSpPr>
        <p:spPr>
          <a:xfrm>
            <a:off x="4258107" y="985421"/>
            <a:ext cx="3936861" cy="338554"/>
          </a:xfrm>
          <a:prstGeom prst="rect">
            <a:avLst/>
          </a:prstGeom>
          <a:solidFill>
            <a:schemeClr val="tx1"/>
          </a:solidFill>
        </p:spPr>
        <p:txBody>
          <a:bodyPr wrap="square" rtlCol="0">
            <a:spAutoFit/>
          </a:bodyPr>
          <a:lstStyle/>
          <a:p>
            <a:r>
              <a:rPr lang="fr-FR" sz="1600" dirty="0">
                <a:solidFill>
                  <a:schemeClr val="bg1"/>
                </a:solidFill>
                <a:latin typeface="Impact" panose="020B0806030902050204" pitchFamily="34" charset="0"/>
              </a:rPr>
              <a:t>Cas paludisme confirmés moins de 5ans</a:t>
            </a:r>
          </a:p>
        </p:txBody>
      </p:sp>
      <p:sp>
        <p:nvSpPr>
          <p:cNvPr id="15" name="ZoneTexte 14">
            <a:extLst>
              <a:ext uri="{FF2B5EF4-FFF2-40B4-BE49-F238E27FC236}">
                <a16:creationId xmlns:a16="http://schemas.microsoft.com/office/drawing/2014/main" id="{4FEA3283-D92C-8869-C565-F911B92B62BA}"/>
              </a:ext>
            </a:extLst>
          </p:cNvPr>
          <p:cNvSpPr txBox="1"/>
          <p:nvPr/>
        </p:nvSpPr>
        <p:spPr>
          <a:xfrm>
            <a:off x="8553880" y="960625"/>
            <a:ext cx="3600785" cy="338554"/>
          </a:xfrm>
          <a:prstGeom prst="rect">
            <a:avLst/>
          </a:prstGeom>
          <a:solidFill>
            <a:schemeClr val="tx1"/>
          </a:solidFill>
        </p:spPr>
        <p:txBody>
          <a:bodyPr wrap="square" rtlCol="0">
            <a:spAutoFit/>
          </a:bodyPr>
          <a:lstStyle/>
          <a:p>
            <a:r>
              <a:rPr lang="fr-FR" sz="1600" dirty="0">
                <a:solidFill>
                  <a:schemeClr val="bg1"/>
                </a:solidFill>
                <a:latin typeface="Impact" panose="020B0806030902050204" pitchFamily="34" charset="0"/>
              </a:rPr>
              <a:t>Décès paludisme chez moins de 5ans</a:t>
            </a:r>
          </a:p>
        </p:txBody>
      </p:sp>
    </p:spTree>
    <p:extLst>
      <p:ext uri="{BB962C8B-B14F-4D97-AF65-F5344CB8AC3E}">
        <p14:creationId xmlns:p14="http://schemas.microsoft.com/office/powerpoint/2010/main" val="334394492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9706" y="0"/>
            <a:ext cx="10492294" cy="990600"/>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a:bodyPr>
          <a:lstStyle/>
          <a:p>
            <a:pPr algn="l"/>
            <a:r>
              <a:rPr lang="fr-FR" b="1" dirty="0">
                <a:solidFill>
                  <a:srgbClr val="0070C0"/>
                </a:solidFill>
                <a:latin typeface="Arial" panose="020B0604020202020204" pitchFamily="34" charset="0"/>
                <a:cs typeface="Arial" panose="020B0604020202020204" pitchFamily="34" charset="0"/>
              </a:rPr>
              <a:t>Contexte : Réponse du pays</a:t>
            </a:r>
          </a:p>
        </p:txBody>
      </p:sp>
      <p:sp>
        <p:nvSpPr>
          <p:cNvPr id="3" name="Rectangle 2"/>
          <p:cNvSpPr/>
          <p:nvPr/>
        </p:nvSpPr>
        <p:spPr>
          <a:xfrm>
            <a:off x="161578" y="990600"/>
            <a:ext cx="12005733" cy="2677656"/>
          </a:xfrm>
          <a:prstGeom prst="rect">
            <a:avLst/>
          </a:prstGeom>
        </p:spPr>
        <p:txBody>
          <a:bodyPr wrap="square">
            <a:spAutoFit/>
          </a:bodyPr>
          <a:lstStyle/>
          <a:p>
            <a:pP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En réponse au fardeau du paludisme porté par la population des moins de 5ans en général et celles des régions du Nord et de l’extrême  nord en particulier, le pays à mènent des interventions spécifiques pour cette tranche d'âge notamment : </a:t>
            </a:r>
          </a:p>
          <a:p>
            <a:pPr>
              <a:defRPr/>
            </a:pPr>
            <a:endPar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a:defRPr/>
            </a:pPr>
            <a:endPar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defRPr/>
            </a:pPr>
            <a:endPar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pic>
        <p:nvPicPr>
          <p:cNvPr id="4" name="Image 3">
            <a:extLst>
              <a:ext uri="{FF2B5EF4-FFF2-40B4-BE49-F238E27FC236}">
                <a16:creationId xmlns:a16="http://schemas.microsoft.com/office/drawing/2014/main" id="{9BA213AB-980A-E4ED-298D-DA05A852DEA6}"/>
              </a:ext>
            </a:extLst>
          </p:cNvPr>
          <p:cNvPicPr>
            <a:picLocks noChangeAspect="1"/>
          </p:cNvPicPr>
          <p:nvPr/>
        </p:nvPicPr>
        <p:blipFill>
          <a:blip r:embed="rId2">
            <a:duotone>
              <a:schemeClr val="accent1">
                <a:shade val="45000"/>
                <a:satMod val="135000"/>
              </a:schemeClr>
              <a:prstClr val="white"/>
            </a:duotone>
          </a:blip>
          <a:stretch>
            <a:fillRect/>
          </a:stretch>
        </p:blipFill>
        <p:spPr>
          <a:xfrm>
            <a:off x="24689" y="0"/>
            <a:ext cx="1675017" cy="998816"/>
          </a:xfrm>
          <a:prstGeom prst="rect">
            <a:avLst/>
          </a:prstGeom>
        </p:spPr>
      </p:pic>
      <p:graphicFrame>
        <p:nvGraphicFramePr>
          <p:cNvPr id="5" name="Tableau 4">
            <a:extLst>
              <a:ext uri="{FF2B5EF4-FFF2-40B4-BE49-F238E27FC236}">
                <a16:creationId xmlns:a16="http://schemas.microsoft.com/office/drawing/2014/main" id="{A6774C53-E1AA-AF13-F575-B56CAB3B6451}"/>
              </a:ext>
            </a:extLst>
          </p:cNvPr>
          <p:cNvGraphicFramePr>
            <a:graphicFrameLocks noGrp="1"/>
          </p:cNvGraphicFramePr>
          <p:nvPr>
            <p:extLst>
              <p:ext uri="{D42A27DB-BD31-4B8C-83A1-F6EECF244321}">
                <p14:modId xmlns:p14="http://schemas.microsoft.com/office/powerpoint/2010/main" val="1970693620"/>
              </p:ext>
            </p:extLst>
          </p:nvPr>
        </p:nvGraphicFramePr>
        <p:xfrm>
          <a:off x="91039" y="2109227"/>
          <a:ext cx="12076271" cy="4650504"/>
        </p:xfrm>
        <a:graphic>
          <a:graphicData uri="http://schemas.openxmlformats.org/drawingml/2006/table">
            <a:tbl>
              <a:tblPr firstRow="1" bandRow="1">
                <a:tableStyleId>{5C22544A-7EE6-4342-B048-85BDC9FD1C3A}</a:tableStyleId>
              </a:tblPr>
              <a:tblGrid>
                <a:gridCol w="4025424">
                  <a:extLst>
                    <a:ext uri="{9D8B030D-6E8A-4147-A177-3AD203B41FA5}">
                      <a16:colId xmlns:a16="http://schemas.microsoft.com/office/drawing/2014/main" val="39448193"/>
                    </a:ext>
                  </a:extLst>
                </a:gridCol>
                <a:gridCol w="5332337">
                  <a:extLst>
                    <a:ext uri="{9D8B030D-6E8A-4147-A177-3AD203B41FA5}">
                      <a16:colId xmlns:a16="http://schemas.microsoft.com/office/drawing/2014/main" val="1844782333"/>
                    </a:ext>
                  </a:extLst>
                </a:gridCol>
                <a:gridCol w="2718510">
                  <a:extLst>
                    <a:ext uri="{9D8B030D-6E8A-4147-A177-3AD203B41FA5}">
                      <a16:colId xmlns:a16="http://schemas.microsoft.com/office/drawing/2014/main" val="490401027"/>
                    </a:ext>
                  </a:extLst>
                </a:gridCol>
              </a:tblGrid>
              <a:tr h="363173">
                <a:tc>
                  <a:txBody>
                    <a:bodyPr/>
                    <a:lstStyle/>
                    <a:p>
                      <a:r>
                        <a:rPr lang="fr-FR" dirty="0">
                          <a:solidFill>
                            <a:schemeClr val="tx1"/>
                          </a:solidFill>
                        </a:rPr>
                        <a:t>Interventions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Zones d’</a:t>
                      </a:r>
                      <a:r>
                        <a:rPr lang="fr-FR" dirty="0" err="1">
                          <a:solidFill>
                            <a:schemeClr val="tx1"/>
                          </a:solidFill>
                        </a:rPr>
                        <a:t>implementation</a:t>
                      </a:r>
                      <a:endParaRPr lang="fr-FR"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663339"/>
                  </a:ext>
                </a:extLst>
              </a:tr>
              <a:tr h="907932">
                <a:tc>
                  <a:txBody>
                    <a:bodyPr/>
                    <a:lstStyle/>
                    <a:p>
                      <a:r>
                        <a:rPr lang="fr-FR" dirty="0">
                          <a:solidFill>
                            <a:schemeClr val="tx1"/>
                          </a:solidFill>
                        </a:rPr>
                        <a:t>Chimio prévention du paludisme Saisonnier (CPS)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Administration de la SPAQ aux enfants de 6 à 59 mois durant les mois de forte transmission du paludisme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Districts des régions du Nord et de l’</a:t>
                      </a:r>
                      <a:r>
                        <a:rPr lang="fr-FR" dirty="0" err="1">
                          <a:solidFill>
                            <a:schemeClr val="tx1"/>
                          </a:solidFill>
                        </a:rPr>
                        <a:t>Extrème</a:t>
                      </a:r>
                      <a:r>
                        <a:rPr lang="fr-FR" dirty="0">
                          <a:solidFill>
                            <a:schemeClr val="tx1"/>
                          </a:solidFill>
                        </a:rPr>
                        <a:t> Nord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8412770"/>
                  </a:ext>
                </a:extLst>
              </a:tr>
              <a:tr h="907932">
                <a:tc>
                  <a:txBody>
                    <a:bodyPr/>
                    <a:lstStyle/>
                    <a:p>
                      <a:r>
                        <a:rPr lang="fr-FR" dirty="0">
                          <a:solidFill>
                            <a:schemeClr val="tx1"/>
                          </a:solidFill>
                        </a:rPr>
                        <a:t>Vaccination anti paludique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Administration de 4 doses de vaccin anti paludique à 6, 7, 9 et 24 mois aux nourrissons lors des séances de vaccination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42 districts de santé répartir dans les 10 régions du Cameroun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0331841"/>
                  </a:ext>
                </a:extLst>
              </a:tr>
              <a:tr h="907932">
                <a:tc>
                  <a:txBody>
                    <a:bodyPr/>
                    <a:lstStyle/>
                    <a:p>
                      <a:r>
                        <a:rPr lang="fr-FR" dirty="0">
                          <a:solidFill>
                            <a:schemeClr val="tx1"/>
                          </a:solidFill>
                        </a:rPr>
                        <a:t>Chimio prévention pérenne du paludisme (CPP)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Administration de 5 doses de SP à 10 </a:t>
                      </a:r>
                      <a:r>
                        <a:rPr lang="fr-FR" dirty="0" err="1">
                          <a:solidFill>
                            <a:schemeClr val="tx1"/>
                          </a:solidFill>
                        </a:rPr>
                        <a:t>sem</a:t>
                      </a:r>
                      <a:r>
                        <a:rPr lang="fr-FR" dirty="0">
                          <a:solidFill>
                            <a:schemeClr val="tx1"/>
                          </a:solidFill>
                        </a:rPr>
                        <a:t>, 14 </a:t>
                      </a:r>
                      <a:r>
                        <a:rPr lang="fr-FR" dirty="0" err="1">
                          <a:solidFill>
                            <a:schemeClr val="tx1"/>
                          </a:solidFill>
                        </a:rPr>
                        <a:t>sem</a:t>
                      </a:r>
                      <a:r>
                        <a:rPr lang="fr-FR" dirty="0">
                          <a:solidFill>
                            <a:schemeClr val="tx1"/>
                          </a:solidFill>
                        </a:rPr>
                        <a:t>, 6 mois, 9 mois et 15 mois aux nourrissons lors des séances de vaccination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Tous les districts de santé de 8 régions hors Nord et Extrême nord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595257"/>
                  </a:ext>
                </a:extLst>
              </a:tr>
              <a:tr h="584540">
                <a:tc>
                  <a:txBody>
                    <a:bodyPr/>
                    <a:lstStyle/>
                    <a:p>
                      <a:r>
                        <a:rPr lang="fr-FR" dirty="0">
                          <a:solidFill>
                            <a:schemeClr val="tx1"/>
                          </a:solidFill>
                        </a:rPr>
                        <a:t>Distribution des MILDA en routine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Dotation d’une MILDA aux nourrissons normalement vaccinés à 9 mois (prise du vaccin RR1)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Tous l’entendu du territoire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5667384"/>
                  </a:ext>
                </a:extLst>
              </a:tr>
              <a:tr h="907932">
                <a:tc>
                  <a:txBody>
                    <a:bodyPr/>
                    <a:lstStyle/>
                    <a:p>
                      <a:r>
                        <a:rPr lang="fr-FR" dirty="0">
                          <a:solidFill>
                            <a:schemeClr val="tx1"/>
                          </a:solidFill>
                        </a:rPr>
                        <a:t>Prise en charge gratuite du Paludisme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Diagnostique et traitement gratuite du paludisme simple et grave chez les enfants de moins de 5ans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dirty="0">
                          <a:solidFill>
                            <a:schemeClr val="tx1"/>
                          </a:solidFill>
                        </a:rPr>
                        <a:t>Tous l’entendu du territoire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6604148"/>
                  </a:ext>
                </a:extLst>
              </a:tr>
            </a:tbl>
          </a:graphicData>
        </a:graphic>
      </p:graphicFrame>
    </p:spTree>
    <p:extLst>
      <p:ext uri="{BB962C8B-B14F-4D97-AF65-F5344CB8AC3E}">
        <p14:creationId xmlns:p14="http://schemas.microsoft.com/office/powerpoint/2010/main" val="351839290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33"/>
          <p:cNvSpPr txBox="1">
            <a:spLocks noGrp="1"/>
          </p:cNvSpPr>
          <p:nvPr>
            <p:ph type="title"/>
          </p:nvPr>
        </p:nvSpPr>
        <p:spPr>
          <a:xfrm>
            <a:off x="0" y="0"/>
            <a:ext cx="12192000" cy="889279"/>
          </a:xfrm>
          <a:prstGeom prst="rect">
            <a:avLst/>
          </a:prstGeom>
          <a:solidFill>
            <a:srgbClr val="538CD5"/>
          </a:solidFill>
          <a:ln w="9525" cap="flat" cmpd="sng">
            <a:solidFill>
              <a:srgbClr val="538CD5"/>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108333"/>
              </a:lnSpc>
              <a:spcBef>
                <a:spcPts val="0"/>
              </a:spcBef>
              <a:spcAft>
                <a:spcPts val="0"/>
              </a:spcAft>
              <a:buClr>
                <a:srgbClr val="FFFF00"/>
              </a:buClr>
              <a:buSzPts val="3600"/>
              <a:buFont typeface="Libre Franklin Medium"/>
              <a:buNone/>
            </a:pPr>
            <a:r>
              <a:rPr lang="fr-FR" sz="2400" b="1" i="0" u="none" strike="noStrike" cap="none" dirty="0">
                <a:solidFill>
                  <a:srgbClr val="FFFF00"/>
                </a:solidFill>
                <a:latin typeface="Arial"/>
                <a:ea typeface="Arial"/>
                <a:cs typeface="Arial"/>
                <a:sym typeface="Arial"/>
              </a:rPr>
              <a:t>PRINCIPALES </a:t>
            </a:r>
            <a:r>
              <a:rPr lang="fr-FR" sz="2400" b="1" dirty="0">
                <a:latin typeface="Arial"/>
                <a:ea typeface="Arial"/>
                <a:cs typeface="Arial"/>
                <a:sym typeface="Arial"/>
              </a:rPr>
              <a:t>RÉALISATIONS</a:t>
            </a:r>
            <a:r>
              <a:rPr lang="fr-FR" sz="2400" b="1" i="0" u="none" strike="noStrike" cap="none" dirty="0">
                <a:solidFill>
                  <a:srgbClr val="FFFF00"/>
                </a:solidFill>
                <a:latin typeface="Arial"/>
                <a:ea typeface="Arial"/>
                <a:cs typeface="Arial"/>
                <a:sym typeface="Arial"/>
              </a:rPr>
              <a:t> ET SYNTHESE DES RESULTATS 202</a:t>
            </a:r>
            <a:r>
              <a:rPr lang="fr-FR" sz="2400" b="1" dirty="0">
                <a:latin typeface="Arial"/>
                <a:ea typeface="Arial"/>
                <a:cs typeface="Arial"/>
                <a:sym typeface="Arial"/>
              </a:rPr>
              <a:t>5</a:t>
            </a:r>
            <a:r>
              <a:rPr lang="fr-FR" sz="2400" b="1" i="0" u="none" strike="noStrike" cap="none" dirty="0">
                <a:solidFill>
                  <a:srgbClr val="FFFF00"/>
                </a:solidFill>
                <a:latin typeface="Arial"/>
                <a:ea typeface="Arial"/>
                <a:cs typeface="Arial"/>
                <a:sym typeface="Arial"/>
              </a:rPr>
              <a:t> </a:t>
            </a:r>
            <a:br>
              <a:rPr lang="fr-FR" sz="2400" b="1" i="0" u="none" strike="noStrike" cap="none" dirty="0">
                <a:solidFill>
                  <a:srgbClr val="FFFF00"/>
                </a:solidFill>
                <a:latin typeface="Arial"/>
                <a:ea typeface="Arial"/>
                <a:cs typeface="Arial"/>
                <a:sym typeface="Arial"/>
              </a:rPr>
            </a:br>
            <a:r>
              <a:rPr lang="fr-FR" sz="2400" b="1" i="1" dirty="0">
                <a:latin typeface="Arial"/>
                <a:ea typeface="Arial"/>
                <a:cs typeface="Arial"/>
                <a:sym typeface="Arial"/>
              </a:rPr>
              <a:t>Synthèse des indicateurs de prévention du paludisme </a:t>
            </a:r>
            <a:endParaRPr sz="2400" b="1" dirty="0"/>
          </a:p>
        </p:txBody>
      </p:sp>
      <p:pic>
        <p:nvPicPr>
          <p:cNvPr id="2" name="Picture 1">
            <a:extLst>
              <a:ext uri="{FF2B5EF4-FFF2-40B4-BE49-F238E27FC236}">
                <a16:creationId xmlns:a16="http://schemas.microsoft.com/office/drawing/2014/main" id="{7CA2686B-6042-40EC-8BE7-D23FB86968F1}"/>
              </a:ext>
            </a:extLst>
          </p:cNvPr>
          <p:cNvPicPr>
            <a:picLocks noChangeAspect="1"/>
          </p:cNvPicPr>
          <p:nvPr/>
        </p:nvPicPr>
        <p:blipFill>
          <a:blip r:embed="rId3"/>
          <a:stretch>
            <a:fillRect/>
          </a:stretch>
        </p:blipFill>
        <p:spPr>
          <a:xfrm>
            <a:off x="0" y="889280"/>
            <a:ext cx="12192000" cy="5968720"/>
          </a:xfrm>
          <a:prstGeom prst="rect">
            <a:avLst/>
          </a:prstGeom>
        </p:spPr>
      </p:pic>
      <p:sp>
        <p:nvSpPr>
          <p:cNvPr id="3" name="Rectangle 2">
            <a:extLst>
              <a:ext uri="{FF2B5EF4-FFF2-40B4-BE49-F238E27FC236}">
                <a16:creationId xmlns:a16="http://schemas.microsoft.com/office/drawing/2014/main" id="{AE62F5CA-4049-E1AE-BBE7-059875E7E5DA}"/>
              </a:ext>
            </a:extLst>
          </p:cNvPr>
          <p:cNvSpPr/>
          <p:nvPr/>
        </p:nvSpPr>
        <p:spPr>
          <a:xfrm>
            <a:off x="5619751" y="889279"/>
            <a:ext cx="6572250" cy="5968721"/>
          </a:xfrm>
          <a:prstGeom prst="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6"/>
          <p:cNvSpPr txBox="1">
            <a:spLocks noGrp="1"/>
          </p:cNvSpPr>
          <p:nvPr>
            <p:ph type="title"/>
          </p:nvPr>
        </p:nvSpPr>
        <p:spPr>
          <a:xfrm>
            <a:off x="0" y="-1"/>
            <a:ext cx="12192000" cy="1732547"/>
          </a:xfrm>
          <a:prstGeom prst="rect">
            <a:avLst/>
          </a:prstGeom>
          <a:solidFill>
            <a:srgbClr val="538CD5"/>
          </a:solidFill>
          <a:ln w="9525" cap="flat" cmpd="sng">
            <a:solidFill>
              <a:srgbClr val="538CD5"/>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81250"/>
              </a:lnSpc>
              <a:spcBef>
                <a:spcPts val="0"/>
              </a:spcBef>
              <a:spcAft>
                <a:spcPts val="0"/>
              </a:spcAft>
              <a:buClr>
                <a:srgbClr val="FFFF00"/>
              </a:buClr>
              <a:buSzPts val="3600"/>
              <a:buFont typeface="Arial"/>
              <a:buNone/>
            </a:pPr>
            <a:r>
              <a:rPr lang="fr-FR" b="1" dirty="0">
                <a:latin typeface="Arial"/>
                <a:ea typeface="Arial"/>
                <a:cs typeface="Arial"/>
                <a:sym typeface="Arial"/>
              </a:rPr>
              <a:t> SPI-3 : Proportion de nourrissons ayant reçu une </a:t>
            </a:r>
            <a:r>
              <a:rPr lang="fr-FR" b="1" dirty="0" err="1">
                <a:latin typeface="Arial"/>
                <a:ea typeface="Arial"/>
                <a:cs typeface="Arial"/>
                <a:sym typeface="Arial"/>
              </a:rPr>
              <a:t>chimioprévention</a:t>
            </a:r>
            <a:r>
              <a:rPr lang="fr-FR" b="1" dirty="0">
                <a:latin typeface="Arial"/>
                <a:ea typeface="Arial"/>
                <a:cs typeface="Arial"/>
                <a:sym typeface="Arial"/>
              </a:rPr>
              <a:t> du paludisme durable complète</a:t>
            </a:r>
            <a:endParaRPr lang="fr-FR" dirty="0"/>
          </a:p>
        </p:txBody>
      </p:sp>
      <p:pic>
        <p:nvPicPr>
          <p:cNvPr id="8194" name="Picture 2">
            <a:extLst>
              <a:ext uri="{FF2B5EF4-FFF2-40B4-BE49-F238E27FC236}">
                <a16:creationId xmlns:a16="http://schemas.microsoft.com/office/drawing/2014/main" id="{63D2DCEF-047B-4A20-97C2-ACFB555E4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7581" y="1925053"/>
            <a:ext cx="7176837" cy="4732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34577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26"/>
          <p:cNvSpPr txBox="1">
            <a:spLocks noGrp="1"/>
          </p:cNvSpPr>
          <p:nvPr>
            <p:ph type="title"/>
          </p:nvPr>
        </p:nvSpPr>
        <p:spPr>
          <a:xfrm>
            <a:off x="0" y="0"/>
            <a:ext cx="12192000" cy="1251284"/>
          </a:xfrm>
          <a:prstGeom prst="rect">
            <a:avLst/>
          </a:prstGeom>
          <a:solidFill>
            <a:srgbClr val="538CD5"/>
          </a:solidFill>
          <a:ln w="9525" cap="flat" cmpd="sng">
            <a:solidFill>
              <a:srgbClr val="538CD5"/>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108333"/>
              </a:lnSpc>
              <a:spcBef>
                <a:spcPts val="0"/>
              </a:spcBef>
              <a:spcAft>
                <a:spcPts val="0"/>
              </a:spcAft>
              <a:buClr>
                <a:srgbClr val="FFFF00"/>
              </a:buClr>
              <a:buSzPts val="3600"/>
              <a:buFont typeface="Libre Franklin Medium"/>
              <a:buNone/>
            </a:pPr>
            <a:r>
              <a:rPr lang="fr-FR" b="1" dirty="0">
                <a:latin typeface="Arial"/>
                <a:cs typeface="Arial"/>
                <a:sym typeface="Arial"/>
              </a:rPr>
              <a:t>Prise en charge gratuite du paludisme dans les FOSA</a:t>
            </a:r>
            <a:endParaRPr b="1" dirty="0"/>
          </a:p>
        </p:txBody>
      </p:sp>
      <p:pic>
        <p:nvPicPr>
          <p:cNvPr id="5" name="Image 4">
            <a:extLst>
              <a:ext uri="{FF2B5EF4-FFF2-40B4-BE49-F238E27FC236}">
                <a16:creationId xmlns:a16="http://schemas.microsoft.com/office/drawing/2014/main" id="{4952C4F2-FBC6-4FE2-9EDB-AB5986142471}"/>
              </a:ext>
            </a:extLst>
          </p:cNvPr>
          <p:cNvPicPr/>
          <p:nvPr/>
        </p:nvPicPr>
        <p:blipFill>
          <a:blip r:embed="rId3"/>
          <a:stretch>
            <a:fillRect/>
          </a:stretch>
        </p:blipFill>
        <p:spPr>
          <a:xfrm>
            <a:off x="314325" y="1495424"/>
            <a:ext cx="11572875" cy="5114925"/>
          </a:xfrm>
          <a:prstGeom prst="rect">
            <a:avLst/>
          </a:prstGeom>
        </p:spPr>
      </p:pic>
    </p:spTree>
    <p:extLst>
      <p:ext uri="{BB962C8B-B14F-4D97-AF65-F5344CB8AC3E}">
        <p14:creationId xmlns:p14="http://schemas.microsoft.com/office/powerpoint/2010/main" val="400855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7">
          <a:extLst>
            <a:ext uri="{FF2B5EF4-FFF2-40B4-BE49-F238E27FC236}">
              <a16:creationId xmlns:a16="http://schemas.microsoft.com/office/drawing/2014/main" id="{C7276CB7-2134-91AD-1B5D-15292DECF6A2}"/>
            </a:ext>
          </a:extLst>
        </p:cNvPr>
        <p:cNvGrpSpPr/>
        <p:nvPr/>
      </p:nvGrpSpPr>
      <p:grpSpPr>
        <a:xfrm>
          <a:off x="0" y="0"/>
          <a:ext cx="0" cy="0"/>
          <a:chOff x="0" y="0"/>
          <a:chExt cx="0" cy="0"/>
        </a:xfrm>
      </p:grpSpPr>
      <p:sp>
        <p:nvSpPr>
          <p:cNvPr id="748" name="Google Shape;748;p26">
            <a:extLst>
              <a:ext uri="{FF2B5EF4-FFF2-40B4-BE49-F238E27FC236}">
                <a16:creationId xmlns:a16="http://schemas.microsoft.com/office/drawing/2014/main" id="{092E4875-B9A4-B206-AA90-B97181751FCA}"/>
              </a:ext>
            </a:extLst>
          </p:cNvPr>
          <p:cNvSpPr txBox="1">
            <a:spLocks noGrp="1"/>
          </p:cNvSpPr>
          <p:nvPr>
            <p:ph type="title"/>
          </p:nvPr>
        </p:nvSpPr>
        <p:spPr>
          <a:xfrm>
            <a:off x="0" y="0"/>
            <a:ext cx="12192000" cy="1251284"/>
          </a:xfrm>
          <a:prstGeom prst="rect">
            <a:avLst/>
          </a:prstGeom>
          <a:solidFill>
            <a:srgbClr val="538CD5"/>
          </a:solidFill>
          <a:ln w="9525" cap="flat" cmpd="sng">
            <a:solidFill>
              <a:srgbClr val="538CD5"/>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108333"/>
              </a:lnSpc>
              <a:spcBef>
                <a:spcPts val="0"/>
              </a:spcBef>
              <a:spcAft>
                <a:spcPts val="0"/>
              </a:spcAft>
              <a:buClr>
                <a:srgbClr val="FFFF00"/>
              </a:buClr>
              <a:buSzPts val="3600"/>
              <a:buFont typeface="Libre Franklin Medium"/>
              <a:buNone/>
            </a:pPr>
            <a:r>
              <a:rPr lang="fr-FR" b="1" dirty="0">
                <a:latin typeface="Arial"/>
                <a:cs typeface="Arial"/>
                <a:sym typeface="Arial"/>
              </a:rPr>
              <a:t>Evolution de la morbidité et de la mortalité chez les moins de 5ans</a:t>
            </a:r>
            <a:endParaRPr b="1" dirty="0"/>
          </a:p>
        </p:txBody>
      </p:sp>
      <p:graphicFrame>
        <p:nvGraphicFramePr>
          <p:cNvPr id="2" name="Graphique 1">
            <a:extLst>
              <a:ext uri="{FF2B5EF4-FFF2-40B4-BE49-F238E27FC236}">
                <a16:creationId xmlns:a16="http://schemas.microsoft.com/office/drawing/2014/main" id="{1143DC31-241C-CFC4-E9FF-D0CD3BE9156C}"/>
              </a:ext>
            </a:extLst>
          </p:cNvPr>
          <p:cNvGraphicFramePr>
            <a:graphicFrameLocks/>
          </p:cNvGraphicFramePr>
          <p:nvPr>
            <p:extLst>
              <p:ext uri="{D42A27DB-BD31-4B8C-83A1-F6EECF244321}">
                <p14:modId xmlns:p14="http://schemas.microsoft.com/office/powerpoint/2010/main" val="3577599257"/>
              </p:ext>
            </p:extLst>
          </p:nvPr>
        </p:nvGraphicFramePr>
        <p:xfrm>
          <a:off x="6496050" y="1481137"/>
          <a:ext cx="5553075" cy="36314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ique 2">
            <a:extLst>
              <a:ext uri="{FF2B5EF4-FFF2-40B4-BE49-F238E27FC236}">
                <a16:creationId xmlns:a16="http://schemas.microsoft.com/office/drawing/2014/main" id="{AF5C17F5-4830-32EC-88D9-82819495884C}"/>
              </a:ext>
            </a:extLst>
          </p:cNvPr>
          <p:cNvGraphicFramePr>
            <a:graphicFrameLocks/>
          </p:cNvGraphicFramePr>
          <p:nvPr>
            <p:extLst>
              <p:ext uri="{D42A27DB-BD31-4B8C-83A1-F6EECF244321}">
                <p14:modId xmlns:p14="http://schemas.microsoft.com/office/powerpoint/2010/main" val="1084144364"/>
              </p:ext>
            </p:extLst>
          </p:nvPr>
        </p:nvGraphicFramePr>
        <p:xfrm>
          <a:off x="723900" y="1481137"/>
          <a:ext cx="5772150" cy="3631407"/>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3">
            <a:extLst>
              <a:ext uri="{FF2B5EF4-FFF2-40B4-BE49-F238E27FC236}">
                <a16:creationId xmlns:a16="http://schemas.microsoft.com/office/drawing/2014/main" id="{AD56BFA3-771E-D3DB-0538-BD6B7F374C42}"/>
              </a:ext>
            </a:extLst>
          </p:cNvPr>
          <p:cNvSpPr/>
          <p:nvPr/>
        </p:nvSpPr>
        <p:spPr>
          <a:xfrm>
            <a:off x="0" y="5418667"/>
            <a:ext cx="12005733" cy="830997"/>
          </a:xfrm>
          <a:prstGeom prst="rect">
            <a:avLst/>
          </a:prstGeom>
        </p:spPr>
        <p:txBody>
          <a:bodyPr wrap="square">
            <a:spAutoFit/>
          </a:bodyPr>
          <a:lstStyle/>
          <a:p>
            <a:pPr marL="342900" indent="-342900">
              <a:buFontTx/>
              <a:buChar char="-"/>
              <a:defRPr/>
            </a:pPr>
            <a:r>
              <a:rPr lang="fr-FR" sz="2400" dirty="0">
                <a:latin typeface="Arial" panose="020B0604020202020204" pitchFamily="34" charset="0"/>
                <a:cs typeface="Arial" panose="020B0604020202020204" pitchFamily="34" charset="0"/>
              </a:rPr>
              <a:t>Entre 2021 et 2025, l’incidence et la mortalité ont continuellement baissés malgré un léger ralentissement de la baise constaté depuis 2024</a:t>
            </a:r>
          </a:p>
        </p:txBody>
      </p:sp>
    </p:spTree>
    <p:extLst>
      <p:ext uri="{BB962C8B-B14F-4D97-AF65-F5344CB8AC3E}">
        <p14:creationId xmlns:p14="http://schemas.microsoft.com/office/powerpoint/2010/main" val="278842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D7EFA-6C08-C676-2539-F67F3E483F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77EA5A-27B4-9AC8-BE03-F569346311BD}"/>
              </a:ext>
            </a:extLst>
          </p:cNvPr>
          <p:cNvSpPr>
            <a:spLocks noGrp="1"/>
          </p:cNvSpPr>
          <p:nvPr>
            <p:ph type="title"/>
          </p:nvPr>
        </p:nvSpPr>
        <p:spPr>
          <a:xfrm>
            <a:off x="1699706" y="0"/>
            <a:ext cx="10492294" cy="990600"/>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rmAutofit/>
          </a:bodyPr>
          <a:lstStyle/>
          <a:p>
            <a:pPr algn="l"/>
            <a:r>
              <a:rPr lang="fr-FR" b="1" dirty="0">
                <a:solidFill>
                  <a:srgbClr val="0070C0"/>
                </a:solidFill>
                <a:latin typeface="Arial" panose="020B0604020202020204" pitchFamily="34" charset="0"/>
                <a:cs typeface="Arial" panose="020B0604020202020204" pitchFamily="34" charset="0"/>
              </a:rPr>
              <a:t>Défis et Perspectives</a:t>
            </a:r>
          </a:p>
        </p:txBody>
      </p:sp>
      <p:sp>
        <p:nvSpPr>
          <p:cNvPr id="3" name="Rectangle 2">
            <a:extLst>
              <a:ext uri="{FF2B5EF4-FFF2-40B4-BE49-F238E27FC236}">
                <a16:creationId xmlns:a16="http://schemas.microsoft.com/office/drawing/2014/main" id="{18890534-72B7-8505-2C27-0B6764DE8C0B}"/>
              </a:ext>
            </a:extLst>
          </p:cNvPr>
          <p:cNvSpPr/>
          <p:nvPr/>
        </p:nvSpPr>
        <p:spPr>
          <a:xfrm>
            <a:off x="186267" y="1277203"/>
            <a:ext cx="12005733" cy="3570208"/>
          </a:xfrm>
          <a:prstGeom prst="rect">
            <a:avLst/>
          </a:prstGeom>
        </p:spPr>
        <p:txBody>
          <a:bodyPr wrap="square">
            <a:spAutoFit/>
          </a:bodyPr>
          <a:lstStyle/>
          <a:p>
            <a:pPr marL="342900" indent="-342900">
              <a:buFont typeface="Arial" panose="020B0604020202020204" pitchFamily="34" charset="0"/>
              <a:buChar cha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Reduction des financements des principaux bailleurs (Fonds Mondial, gouvernement Américain)</a:t>
            </a:r>
          </a:p>
          <a:p>
            <a:pPr marL="800100" lvl="1" indent="-342900">
              <a:buFont typeface="Arial" panose="020B0604020202020204" pitchFamily="34" charset="0"/>
              <a:buChar cha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Assurer la disponibilité continue des ressources et intrants pour la réalisation et des interventions à fort impact chez les moins de 5ans</a:t>
            </a:r>
          </a:p>
          <a:p>
            <a:pPr marL="342900" indent="-342900">
              <a:buFont typeface="Arial" panose="020B0604020202020204" pitchFamily="34" charset="0"/>
              <a:buChar cha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Couverture Santé Universelle : S’assurer de la disponibilité en continue des intrants pour une prise en charge gratuite des enfants de moins de 5ans dans le cadre de la CSU</a:t>
            </a:r>
          </a:p>
          <a:p>
            <a:pPr marL="342900" indent="-342900">
              <a:buFont typeface="Arial" panose="020B0604020202020204" pitchFamily="34" charset="0"/>
              <a:buChar char="•"/>
              <a:defRPr/>
            </a:pPr>
            <a:r>
              <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rPr>
              <a:t>Mise à échelle de la vaccination antipaludique</a:t>
            </a:r>
          </a:p>
          <a:p>
            <a:pPr marL="342900" indent="-342900">
              <a:buFont typeface="Arial" panose="020B0604020202020204" pitchFamily="34" charset="0"/>
              <a:buChar char="•"/>
              <a:defRPr/>
            </a:pPr>
            <a:endParaRPr lang="fr-FR" sz="2400" kern="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defRPr/>
            </a:pPr>
            <a:endParaRPr lang="fr-FR" sz="1000" b="1"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3F900A45-1000-B255-6976-6E0DC19324FD}"/>
              </a:ext>
            </a:extLst>
          </p:cNvPr>
          <p:cNvPicPr>
            <a:picLocks noChangeAspect="1"/>
          </p:cNvPicPr>
          <p:nvPr/>
        </p:nvPicPr>
        <p:blipFill>
          <a:blip r:embed="rId2">
            <a:duotone>
              <a:schemeClr val="accent1">
                <a:shade val="45000"/>
                <a:satMod val="135000"/>
              </a:schemeClr>
              <a:prstClr val="white"/>
            </a:duotone>
          </a:blip>
          <a:stretch>
            <a:fillRect/>
          </a:stretch>
        </p:blipFill>
        <p:spPr>
          <a:xfrm>
            <a:off x="24689" y="0"/>
            <a:ext cx="1675017" cy="998816"/>
          </a:xfrm>
          <a:prstGeom prst="rect">
            <a:avLst/>
          </a:prstGeom>
        </p:spPr>
      </p:pic>
    </p:spTree>
    <p:extLst>
      <p:ext uri="{BB962C8B-B14F-4D97-AF65-F5344CB8AC3E}">
        <p14:creationId xmlns:p14="http://schemas.microsoft.com/office/powerpoint/2010/main" val="232279590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962" y="0"/>
            <a:ext cx="11005038" cy="1149292"/>
          </a:xfrm>
          <a:solidFill>
            <a:schemeClr val="bg1"/>
          </a:solidFill>
          <a:ln>
            <a:solidFill>
              <a:schemeClr val="tx2">
                <a:lumMod val="60000"/>
                <a:lumOff val="40000"/>
              </a:schemeClr>
            </a:solidFill>
          </a:ln>
        </p:spPr>
        <p:txBody>
          <a:bodyPr vert="horz" wrap="square" lIns="91440" tIns="45720" rIns="91440" bIns="45720" numCol="1" anchor="ctr" anchorCtr="0" compatLnSpc="1">
            <a:prstTxWarp prst="textNoShape">
              <a:avLst/>
            </a:prstTxWarp>
            <a:noAutofit/>
          </a:bodyPr>
          <a:lstStyle/>
          <a:p>
            <a:pPr algn="l">
              <a:defRPr/>
            </a:pPr>
            <a:r>
              <a:rPr lang="fr-FR" sz="4000" b="1" dirty="0">
                <a:solidFill>
                  <a:srgbClr val="0070C0"/>
                </a:solidFill>
                <a:latin typeface="Arial" panose="020B0604020202020204" pitchFamily="34" charset="0"/>
                <a:cs typeface="Arial" panose="020B0604020202020204" pitchFamily="34" charset="0"/>
              </a:rPr>
              <a:t>Perspectives  - </a:t>
            </a:r>
            <a:r>
              <a:rPr lang="x-none" sz="4000" b="1" dirty="0">
                <a:solidFill>
                  <a:srgbClr val="0070C0"/>
                </a:solidFill>
                <a:latin typeface="Arial" panose="020B0604020202020204" pitchFamily="34" charset="0"/>
                <a:cs typeface="Arial" panose="020B0604020202020204" pitchFamily="34" charset="0"/>
              </a:rPr>
              <a:t>PTA</a:t>
            </a:r>
            <a:r>
              <a:rPr lang="fr-FR" sz="4000" b="1" dirty="0">
                <a:solidFill>
                  <a:srgbClr val="0070C0"/>
                </a:solidFill>
                <a:latin typeface="Arial" panose="020B0604020202020204" pitchFamily="34" charset="0"/>
                <a:cs typeface="Arial" panose="020B0604020202020204" pitchFamily="34" charset="0"/>
              </a:rPr>
              <a:t> 20</a:t>
            </a:r>
            <a:r>
              <a:rPr lang="x-none" sz="4000" b="1" dirty="0">
                <a:solidFill>
                  <a:srgbClr val="0070C0"/>
                </a:solidFill>
                <a:latin typeface="Arial" panose="020B0604020202020204" pitchFamily="34" charset="0"/>
                <a:cs typeface="Arial" panose="020B0604020202020204" pitchFamily="34" charset="0"/>
              </a:rPr>
              <a:t>2</a:t>
            </a:r>
            <a:r>
              <a:rPr lang="fr-CM" sz="4000" b="1" dirty="0">
                <a:solidFill>
                  <a:srgbClr val="0070C0"/>
                </a:solidFill>
                <a:latin typeface="Arial" panose="020B0604020202020204" pitchFamily="34" charset="0"/>
                <a:cs typeface="Arial" panose="020B0604020202020204" pitchFamily="34" charset="0"/>
              </a:rPr>
              <a:t>6</a:t>
            </a:r>
            <a:endParaRPr lang="fr-FR" sz="4000" b="1" dirty="0">
              <a:solidFill>
                <a:srgbClr val="0070C0"/>
              </a:solidFill>
              <a:latin typeface="Arial" panose="020B0604020202020204" pitchFamily="34" charset="0"/>
              <a:cs typeface="Arial" panose="020B0604020202020204" pitchFamily="34" charset="0"/>
            </a:endParaRPr>
          </a:p>
        </p:txBody>
      </p:sp>
      <p:sp>
        <p:nvSpPr>
          <p:cNvPr id="4" name="Espace réservé du contenu 2"/>
          <p:cNvSpPr txBox="1">
            <a:spLocks/>
          </p:cNvSpPr>
          <p:nvPr/>
        </p:nvSpPr>
        <p:spPr>
          <a:xfrm>
            <a:off x="393700" y="1089454"/>
            <a:ext cx="11404600" cy="5537199"/>
          </a:xfrm>
          <a:prstGeom prst="rect">
            <a:avLst/>
          </a:prstGeom>
        </p:spPr>
        <p:txBody>
          <a:bodyPr/>
          <a:lstStyle>
            <a:lvl1pPr marL="342900" indent="-342900" algn="l" defTabSz="914400" rtl="0" eaLnBrk="1" latinLnBrk="0" hangingPunct="1">
              <a:spcBef>
                <a:spcPct val="20000"/>
              </a:spcBef>
              <a:buClr>
                <a:srgbClr val="006600"/>
              </a:buClr>
              <a:buFont typeface="Wingdings" panose="05000000000000000000" pitchFamily="2" charset="2"/>
              <a:buChar char="§"/>
              <a:defRPr lang="fr-FR" altLang="en-US"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006600"/>
              </a:buClr>
              <a:buFont typeface="Arial" panose="020B0604020202020204" pitchFamily="34" charset="0"/>
              <a:buChar char="–"/>
              <a:defRPr lang="fr-FR" altLang="en-US"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6600"/>
              </a:buClr>
              <a:buFont typeface="Arial" panose="020B0604020202020204" pitchFamily="34" charset="0"/>
              <a:buChar char="•"/>
              <a:defRPr lang="fr-FR" altLang="en-US"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lang="fr-FR" altLang="en-US"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lang="en-US" altLang="en-US" sz="20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432" indent="0">
              <a:spcBef>
                <a:spcPts val="600"/>
              </a:spcBef>
              <a:spcAft>
                <a:spcPts val="600"/>
              </a:spcAft>
              <a:buNone/>
            </a:pPr>
            <a:r>
              <a:rPr lang="fr-FR" dirty="0"/>
              <a:t> </a:t>
            </a:r>
            <a:endParaRPr lang="fr-FR" sz="3200" b="1" dirty="0">
              <a:solidFill>
                <a:srgbClr val="002060"/>
              </a:solidFill>
              <a:effectLst>
                <a:outerShdw blurRad="38100" dist="38100" dir="2700000" algn="tl">
                  <a:srgbClr val="000000">
                    <a:alpha val="43137"/>
                  </a:srgbClr>
                </a:outerShdw>
              </a:effectLst>
              <a:latin typeface="Arial Narrow" pitchFamily="34" charset="0"/>
            </a:endParaRPr>
          </a:p>
        </p:txBody>
      </p:sp>
      <p:sp>
        <p:nvSpPr>
          <p:cNvPr id="7" name="Rectangle 6"/>
          <p:cNvSpPr/>
          <p:nvPr/>
        </p:nvSpPr>
        <p:spPr>
          <a:xfrm>
            <a:off x="190344" y="1169434"/>
            <a:ext cx="11857651" cy="2978508"/>
          </a:xfrm>
          <a:prstGeom prst="rect">
            <a:avLst/>
          </a:prstGeom>
        </p:spPr>
        <p:txBody>
          <a:bodyPr wrap="square">
            <a:spAutoFit/>
          </a:bodyPr>
          <a:lstStyle/>
          <a:p>
            <a:pPr fontAlgn="base">
              <a:spcBef>
                <a:spcPct val="0"/>
              </a:spcBef>
              <a:spcAft>
                <a:spcPct val="0"/>
              </a:spcAft>
              <a:defRPr/>
            </a:pPr>
            <a:endParaRPr lang="fr-FR" sz="2400" dirty="0">
              <a:solidFill>
                <a:prstClr val="black"/>
              </a:solidFill>
              <a:latin typeface="Arial" panose="020B0604020202020204" pitchFamily="34" charset="0"/>
              <a:cs typeface="Arial" panose="020B0604020202020204" pitchFamily="34" charset="0"/>
            </a:endParaRPr>
          </a:p>
          <a:p>
            <a:pPr fontAlgn="base">
              <a:spcBef>
                <a:spcPct val="0"/>
              </a:spcBef>
              <a:spcAft>
                <a:spcPct val="0"/>
              </a:spcAft>
              <a:defRPr/>
            </a:pPr>
            <a:r>
              <a:rPr lang="fr-FR" sz="2400" dirty="0">
                <a:solidFill>
                  <a:prstClr val="black"/>
                </a:solidFill>
                <a:latin typeface="Arial" panose="020B0604020202020204" pitchFamily="34" charset="0"/>
                <a:cs typeface="Arial" panose="020B0604020202020204" pitchFamily="34" charset="0"/>
              </a:rPr>
              <a:t>Les principales activités : </a:t>
            </a:r>
          </a:p>
          <a:p>
            <a:pPr marL="800100" lvl="1" indent="-342900" fontAlgn="base">
              <a:lnSpc>
                <a:spcPct val="150000"/>
              </a:lnSpc>
              <a:spcBef>
                <a:spcPct val="0"/>
              </a:spcBef>
              <a:spcAft>
                <a:spcPct val="0"/>
              </a:spcAft>
              <a:buFont typeface="Wingdings" panose="05000000000000000000" pitchFamily="2" charset="2"/>
              <a:buChar char="§"/>
              <a:defRPr/>
            </a:pPr>
            <a:r>
              <a:rPr lang="fr-FR" sz="2400" dirty="0">
                <a:solidFill>
                  <a:prstClr val="black"/>
                </a:solidFill>
                <a:latin typeface="Arial" panose="020B0604020202020204" pitchFamily="34" charset="0"/>
                <a:cs typeface="Arial" panose="020B0604020202020204" pitchFamily="34" charset="0"/>
              </a:rPr>
              <a:t>La CPS dans les régions du Nord et de l’Extrême Nord</a:t>
            </a:r>
          </a:p>
          <a:p>
            <a:pPr marL="800100" lvl="1" indent="-342900" fontAlgn="base">
              <a:lnSpc>
                <a:spcPct val="150000"/>
              </a:lnSpc>
              <a:spcBef>
                <a:spcPct val="0"/>
              </a:spcBef>
              <a:spcAft>
                <a:spcPct val="0"/>
              </a:spcAft>
              <a:buFont typeface="Wingdings" panose="05000000000000000000" pitchFamily="2" charset="2"/>
              <a:buChar char="§"/>
              <a:defRPr/>
            </a:pPr>
            <a:r>
              <a:rPr lang="fr-FR" sz="2400" dirty="0">
                <a:solidFill>
                  <a:prstClr val="black"/>
                </a:solidFill>
                <a:latin typeface="Arial" panose="020B0604020202020204" pitchFamily="34" charset="0"/>
                <a:cs typeface="Arial" panose="020B0604020202020204" pitchFamily="34" charset="0"/>
              </a:rPr>
              <a:t>Distribution des MILDA lors des séances de vaccination en routine</a:t>
            </a:r>
          </a:p>
          <a:p>
            <a:pPr marL="800100" lvl="1" indent="-342900" fontAlgn="base">
              <a:lnSpc>
                <a:spcPct val="150000"/>
              </a:lnSpc>
              <a:spcBef>
                <a:spcPct val="0"/>
              </a:spcBef>
              <a:spcAft>
                <a:spcPct val="0"/>
              </a:spcAft>
              <a:buFont typeface="Wingdings" panose="05000000000000000000" pitchFamily="2" charset="2"/>
              <a:buChar char="§"/>
              <a:defRPr/>
            </a:pPr>
            <a:r>
              <a:rPr lang="fr-FR" sz="2400" dirty="0">
                <a:solidFill>
                  <a:prstClr val="black"/>
                </a:solidFill>
                <a:latin typeface="Arial" panose="020B0604020202020204" pitchFamily="34" charset="0"/>
                <a:cs typeface="Arial" panose="020B0604020202020204" pitchFamily="34" charset="0"/>
              </a:rPr>
              <a:t>Amélioration de la prise en charge gratuite du paludisme chez les moins de 5ans </a:t>
            </a:r>
          </a:p>
        </p:txBody>
      </p:sp>
      <p:pic>
        <p:nvPicPr>
          <p:cNvPr id="5" name="Image 4">
            <a:extLst>
              <a:ext uri="{FF2B5EF4-FFF2-40B4-BE49-F238E27FC236}">
                <a16:creationId xmlns:a16="http://schemas.microsoft.com/office/drawing/2014/main" id="{DF367EED-E11C-59E1-BE54-5D2ABCFD6F0E}"/>
              </a:ext>
            </a:extLst>
          </p:cNvPr>
          <p:cNvPicPr>
            <a:picLocks noChangeAspect="1"/>
          </p:cNvPicPr>
          <p:nvPr/>
        </p:nvPicPr>
        <p:blipFill>
          <a:blip r:embed="rId2">
            <a:duotone>
              <a:schemeClr val="accent1">
                <a:shade val="45000"/>
                <a:satMod val="135000"/>
              </a:schemeClr>
              <a:prstClr val="white"/>
            </a:duotone>
          </a:blip>
          <a:stretch>
            <a:fillRect/>
          </a:stretch>
        </p:blipFill>
        <p:spPr>
          <a:xfrm>
            <a:off x="190344" y="17585"/>
            <a:ext cx="916356" cy="855406"/>
          </a:xfrm>
          <a:prstGeom prst="rect">
            <a:avLst/>
          </a:prstGeom>
        </p:spPr>
      </p:pic>
    </p:spTree>
    <p:extLst>
      <p:ext uri="{BB962C8B-B14F-4D97-AF65-F5344CB8AC3E}">
        <p14:creationId xmlns:p14="http://schemas.microsoft.com/office/powerpoint/2010/main" val="399589360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OT_guide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OT_guide 2017" id="{A99DB182-B0B1-44DE-990A-EFFD8ADD814A}" vid="{37E9A7E6-A4E4-41B5-9072-395FEDCC3FA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29675</TotalTime>
  <Words>1053</Words>
  <Application>Microsoft Office PowerPoint</Application>
  <PresentationFormat>Grand écran</PresentationFormat>
  <Paragraphs>216</Paragraphs>
  <Slides>14</Slides>
  <Notes>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14</vt:i4>
      </vt:variant>
    </vt:vector>
  </HeadingPairs>
  <TitlesOfParts>
    <vt:vector size="24" baseType="lpstr">
      <vt:lpstr>Arial</vt:lpstr>
      <vt:lpstr>Arial Narrow</vt:lpstr>
      <vt:lpstr>Calibri</vt:lpstr>
      <vt:lpstr>Franklin Gothic Medium</vt:lpstr>
      <vt:lpstr>Futura LT Pro Book</vt:lpstr>
      <vt:lpstr>Impact</vt:lpstr>
      <vt:lpstr>Libre Franklin Medium</vt:lpstr>
      <vt:lpstr>Roboto</vt:lpstr>
      <vt:lpstr>Wingdings</vt:lpstr>
      <vt:lpstr>TOT_guide 2017</vt:lpstr>
      <vt:lpstr>Situation épidémiologique du paludisme chez les enfants de moins de 5 ans au Cameroun : données épidémiologiques, défis et perspectives</vt:lpstr>
      <vt:lpstr>Plan de présentation</vt:lpstr>
      <vt:lpstr>Rappel du contexte</vt:lpstr>
      <vt:lpstr>Contexte : Paludisme chez les moins de 5ans</vt:lpstr>
      <vt:lpstr>Contexte : Fardeau du paludisme selon les groupes d’âge</vt:lpstr>
      <vt:lpstr>Contexte : Cas et décès chez les moins de 5ans par région</vt:lpstr>
      <vt:lpstr>Contexte : Réponse du pays</vt:lpstr>
      <vt:lpstr>PRINCIPALES RÉALISATIONS ET SYNTHESE DES RESULTATS 2025  Synthèse des indicateurs de prévention du paludisme </vt:lpstr>
      <vt:lpstr> SPI-3 : Proportion de nourrissons ayant reçu une chimioprévention du paludisme durable complète</vt:lpstr>
      <vt:lpstr>Prise en charge gratuite du paludisme dans les FOSA</vt:lpstr>
      <vt:lpstr>Evolution de la morbidité et de la mortalité chez les moins de 5ans</vt:lpstr>
      <vt:lpstr>Défis et Perspectives</vt:lpstr>
      <vt:lpstr>Perspectives  - PTA 2026</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 L'ATELIER</dc:title>
  <dc:creator>HP</dc:creator>
  <cp:lastModifiedBy>Zeh Meka</cp:lastModifiedBy>
  <cp:revision>495</cp:revision>
  <cp:lastPrinted>2023-04-04T14:30:56Z</cp:lastPrinted>
  <dcterms:created xsi:type="dcterms:W3CDTF">2018-12-11T09:28:10Z</dcterms:created>
  <dcterms:modified xsi:type="dcterms:W3CDTF">2026-03-25T08:23:53Z</dcterms:modified>
</cp:coreProperties>
</file>